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2"/>
  </p:notesMasterIdLst>
  <p:handoutMasterIdLst>
    <p:handoutMasterId r:id="rId13"/>
  </p:handoutMasterIdLst>
  <p:sldIdLst>
    <p:sldId id="256" r:id="rId2"/>
    <p:sldId id="257" r:id="rId3"/>
    <p:sldId id="272" r:id="rId4"/>
    <p:sldId id="258" r:id="rId5"/>
    <p:sldId id="273" r:id="rId6"/>
    <p:sldId id="267" r:id="rId7"/>
    <p:sldId id="269" r:id="rId8"/>
    <p:sldId id="277" r:id="rId9"/>
    <p:sldId id="274" r:id="rId10"/>
    <p:sldId id="275" r:id="rId11"/>
  </p:sldIdLst>
  <p:sldSz cx="9144000" cy="6858000" type="screen4x3"/>
  <p:notesSz cx="7010400" cy="9296400"/>
  <p:embeddedFontLst>
    <p:embeddedFont>
      <p:font typeface="Calibri" panose="020F0502020204030204" pitchFamily="34" charset="0"/>
      <p:regular r:id="rId14"/>
      <p:bold r:id="rId15"/>
      <p:italic r:id="rId16"/>
      <p:boldItalic r:id="rId17"/>
    </p:embeddedFont>
    <p:embeddedFont>
      <p:font typeface="Lato" panose="020B0604020202020204" charset="0"/>
      <p:regular r:id="rId18"/>
      <p:bold r:id="rId19"/>
      <p:italic r:id="rId20"/>
      <p:boldItalic r:id="rId21"/>
    </p:embeddedFont>
    <p:embeddedFont>
      <p:font typeface="Raleway"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43" autoAdjust="0"/>
  </p:normalViewPr>
  <p:slideViewPr>
    <p:cSldViewPr snapToGrid="0">
      <p:cViewPr varScale="1">
        <p:scale>
          <a:sx n="62" d="100"/>
          <a:sy n="62" d="100"/>
        </p:scale>
        <p:origin x="18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516D0E6-5F28-46DE-B8A6-702143BBE77B}" type="datetimeFigureOut">
              <a:rPr lang="en-US" smtClean="0"/>
              <a:t>10/7/2019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BEEC22F-0A81-43F6-8E3E-D0F8D0D125AD}" type="slidenum">
              <a:rPr lang="en-US" smtClean="0"/>
              <a:t>‹#›</a:t>
            </a:fld>
            <a:endParaRPr lang="en-US"/>
          </a:p>
        </p:txBody>
      </p:sp>
    </p:spTree>
    <p:extLst>
      <p:ext uri="{BB962C8B-B14F-4D97-AF65-F5344CB8AC3E}">
        <p14:creationId xmlns:p14="http://schemas.microsoft.com/office/powerpoint/2010/main" val="3065221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082893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pPr defTabSz="931774">
              <a:defRPr/>
            </a:pPr>
            <a:r>
              <a:rPr lang="en-US" dirty="0" smtClean="0"/>
              <a:t>Purpose =</a:t>
            </a:r>
            <a:r>
              <a:rPr lang="en-US" baseline="0" dirty="0" smtClean="0"/>
              <a:t> 2-fold: provide some background info about SWP (constitutes a sub investment in college’s career education programs) and seek this council’s approval on the college’s SWP plan.</a:t>
            </a:r>
            <a:endParaRPr lang="en-US" dirty="0" smtClean="0"/>
          </a:p>
          <a:p>
            <a:pPr defTabSz="931774">
              <a:defRPr/>
            </a:pPr>
            <a:r>
              <a:rPr lang="en-US" dirty="0" smtClean="0"/>
              <a:t>Gauge level of knowledge in room</a:t>
            </a:r>
          </a:p>
          <a:p>
            <a:pPr defTabSz="931774">
              <a:defRPr/>
            </a:pPr>
            <a:r>
              <a:rPr lang="en-US" dirty="0" smtClean="0"/>
              <a:t>=</a:t>
            </a:r>
            <a:r>
              <a:rPr lang="en-US" baseline="0" dirty="0" smtClean="0"/>
              <a:t> 248 million investment in career education programs across the state.</a:t>
            </a:r>
          </a:p>
          <a:p>
            <a:pPr defTabSz="931774">
              <a:defRPr/>
            </a:pPr>
            <a:r>
              <a:rPr lang="en-US" baseline="0" dirty="0" smtClean="0"/>
              <a:t>Each college develops a local plan for how they will invest funds. These plans are submitted to CO and approved. As with so many grants that come from CO, the timeline for submission and approval is dramatically skewed. For this round, our plan is due June 1, 2018 and funding is retroactive to July 1, 2017…almost a full fiscal year off in terms of actual grant cycle, but more on that in a moment…</a:t>
            </a:r>
          </a:p>
          <a:p>
            <a:endParaRPr dirty="0"/>
          </a:p>
        </p:txBody>
      </p:sp>
    </p:spTree>
    <p:extLst>
      <p:ext uri="{BB962C8B-B14F-4D97-AF65-F5344CB8AC3E}">
        <p14:creationId xmlns:p14="http://schemas.microsoft.com/office/powerpoint/2010/main" val="1851589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 snapshot. Recognition</a:t>
            </a:r>
            <a:r>
              <a:rPr lang="en-US" baseline="0" dirty="0" smtClean="0"/>
              <a:t> that accounts for roll-over from Round 1. Does not account for investments being made out of Perkins…goal is to touch all CTE programs &amp; areas of the college that support CTE students </a:t>
            </a:r>
            <a:endParaRPr lang="en-US" dirty="0"/>
          </a:p>
        </p:txBody>
      </p:sp>
    </p:spTree>
    <p:extLst>
      <p:ext uri="{BB962C8B-B14F-4D97-AF65-F5344CB8AC3E}">
        <p14:creationId xmlns:p14="http://schemas.microsoft.com/office/powerpoint/2010/main" val="320600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pPr marL="174708" indent="-174708">
              <a:buFontTx/>
              <a:buChar char="-"/>
            </a:pPr>
            <a:r>
              <a:rPr lang="en-US" baseline="0" dirty="0" smtClean="0"/>
              <a:t>Before going into the details of our plan, I’d like to provide some background info so that everyone understands the intent, and the limitations, of these funds</a:t>
            </a:r>
          </a:p>
          <a:p>
            <a:pPr marL="174708" indent="-174708">
              <a:buFontTx/>
              <a:buChar char="-"/>
            </a:pPr>
            <a:r>
              <a:rPr lang="en-US" baseline="0" dirty="0" smtClean="0"/>
              <a:t>Can only be spent on CTE programs and services that will directly benefit CTE students</a:t>
            </a:r>
          </a:p>
          <a:p>
            <a:pPr marL="174708" indent="-174708">
              <a:buFontTx/>
              <a:buChar char="-"/>
            </a:pPr>
            <a:r>
              <a:rPr lang="en-US" baseline="0" dirty="0" smtClean="0"/>
              <a:t>Primary goals = “more and better”. Basically, increase enrollments and improve quality. </a:t>
            </a:r>
            <a:endParaRPr dirty="0"/>
          </a:p>
        </p:txBody>
      </p:sp>
    </p:spTree>
    <p:extLst>
      <p:ext uri="{BB962C8B-B14F-4D97-AF65-F5344CB8AC3E}">
        <p14:creationId xmlns:p14="http://schemas.microsoft.com/office/powerpoint/2010/main" val="1849664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How</a:t>
            </a:r>
            <a:r>
              <a:rPr lang="en-US" baseline="0" dirty="0" smtClean="0"/>
              <a:t> we do on these metrics…how well we achieve the “more and better” goal, determines that 17% of performance-based funding. So nearly 1/5 of funding is performance-based.</a:t>
            </a:r>
            <a:endParaRPr lang="en-US" dirty="0"/>
          </a:p>
        </p:txBody>
      </p:sp>
    </p:spTree>
    <p:extLst>
      <p:ext uri="{BB962C8B-B14F-4D97-AF65-F5344CB8AC3E}">
        <p14:creationId xmlns:p14="http://schemas.microsoft.com/office/powerpoint/2010/main" val="258019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pPr defTabSz="931774">
              <a:defRPr/>
            </a:pPr>
            <a:r>
              <a:rPr lang="en-US" baseline="0" dirty="0" smtClean="0"/>
              <a:t>Launched in 2016-2017. Each “round” lasts for 30 months, so the Round 3 funds, released in 2018-2019, can be spent through December 31, 2020. This 30 month cycle means that we have only just started spending R3 funds. </a:t>
            </a:r>
          </a:p>
          <a:p>
            <a:r>
              <a:rPr lang="en-US" dirty="0" smtClean="0"/>
              <a:t>Highlight 17% of</a:t>
            </a:r>
            <a:r>
              <a:rPr lang="en-US" baseline="0" dirty="0" smtClean="0"/>
              <a:t> funding formula is based on the extent to which we achieve SWP outcomes.</a:t>
            </a:r>
          </a:p>
          <a:p>
            <a:r>
              <a:rPr lang="en-US" baseline="0" dirty="0" smtClean="0"/>
              <a:t>1.3 in R1; just over 1.5 in Round 2 and Round 3.</a:t>
            </a:r>
          </a:p>
          <a:p>
            <a:r>
              <a:rPr lang="en-US" baseline="0" dirty="0" smtClean="0"/>
              <a:t>Preparing to enter period with 3 overlapping funding cycles…</a:t>
            </a:r>
            <a:endParaRPr dirty="0"/>
          </a:p>
        </p:txBody>
      </p:sp>
    </p:spTree>
    <p:extLst>
      <p:ext uri="{BB962C8B-B14F-4D97-AF65-F5344CB8AC3E}">
        <p14:creationId xmlns:p14="http://schemas.microsoft.com/office/powerpoint/2010/main" val="282451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Total allocation…just over 1.5</a:t>
            </a:r>
          </a:p>
          <a:p>
            <a:r>
              <a:rPr lang="en-US" dirty="0" smtClean="0"/>
              <a:t>Allocation</a:t>
            </a:r>
            <a:r>
              <a:rPr lang="en-US" baseline="0" dirty="0" smtClean="0"/>
              <a:t> split into two types of grants: local and regional</a:t>
            </a:r>
            <a:endParaRPr lang="en-US" dirty="0"/>
          </a:p>
        </p:txBody>
      </p:sp>
    </p:spTree>
    <p:extLst>
      <p:ext uri="{BB962C8B-B14F-4D97-AF65-F5344CB8AC3E}">
        <p14:creationId xmlns:p14="http://schemas.microsoft.com/office/powerpoint/2010/main" val="1714188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So…how can we use this $?</a:t>
            </a:r>
            <a:r>
              <a:rPr lang="en-US" baseline="0" dirty="0" smtClean="0"/>
              <a:t> As I indicated earlier, only CTE programs and supports. But, only some CTE programs quality because we need to justify that there is labor market demand in order to be able to invest in each program. Need to show that there will be jobs for students. So, very easy to justify say nursing or medical assisting because the demand for these positions is consistently growing…very easy to justify supporting our FLOW program.</a:t>
            </a:r>
          </a:p>
          <a:p>
            <a:endParaRPr lang="en-US" baseline="0" dirty="0" smtClean="0"/>
          </a:p>
          <a:p>
            <a:r>
              <a:rPr lang="en-US" baseline="0" dirty="0" smtClean="0"/>
              <a:t>- Tougher with Early Childhood and Culinary. Childcare and hospitality jobs form the bedrock of our economy, but students don’t typically earn a living wage and, in the case of culinary, often a certificate or degree is not required, so it is harder to make the demand argument. Fund these programs out of other funding streams.</a:t>
            </a:r>
          </a:p>
          <a:p>
            <a:endParaRPr lang="en-US" baseline="0" dirty="0" smtClean="0"/>
          </a:p>
        </p:txBody>
      </p:sp>
    </p:spTree>
    <p:extLst>
      <p:ext uri="{BB962C8B-B14F-4D97-AF65-F5344CB8AC3E}">
        <p14:creationId xmlns:p14="http://schemas.microsoft.com/office/powerpoint/2010/main" val="2956501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 process that</a:t>
            </a:r>
            <a:r>
              <a:rPr lang="en-US" baseline="0" dirty="0" smtClean="0"/>
              <a:t> we went through as an institution to determine how these funds would be allocated. It’s important to realize that the planning around this investment does not happen in a vacuum. CTE Committee played a huge role in this process.</a:t>
            </a:r>
          </a:p>
          <a:p>
            <a:endParaRPr lang="en-US" dirty="0" smtClean="0"/>
          </a:p>
          <a:p>
            <a:endParaRPr lang="en-US" dirty="0" smtClean="0"/>
          </a:p>
          <a:p>
            <a:r>
              <a:rPr lang="en-US" dirty="0" smtClean="0"/>
              <a:t>Recognition that</a:t>
            </a:r>
            <a:r>
              <a:rPr lang="en-US" baseline="0" dirty="0" smtClean="0"/>
              <a:t> some programs cost more to operate than others. We’ve explored this in detail and there is acceptance that it simply does not make sense to fund everyone at the same level. </a:t>
            </a:r>
            <a:endParaRPr lang="en-US" dirty="0"/>
          </a:p>
        </p:txBody>
      </p:sp>
    </p:spTree>
    <p:extLst>
      <p:ext uri="{BB962C8B-B14F-4D97-AF65-F5344CB8AC3E}">
        <p14:creationId xmlns:p14="http://schemas.microsoft.com/office/powerpoint/2010/main" val="950456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So…how can we use this $?</a:t>
            </a:r>
            <a:r>
              <a:rPr lang="en-US" baseline="0" dirty="0" smtClean="0"/>
              <a:t> As I indicated earlier, only CTE programs and supports. But, only some CTE programs qualify because we need to justify that there is labor market demand in order to be able to invest in each program. Need to show that there will be jobs for students. So, very easy to justify say nursing or medical assisting because the demand for these positions is consistently growing…very easy to justify supporting our FLOW program.</a:t>
            </a:r>
          </a:p>
          <a:p>
            <a:endParaRPr lang="en-US" baseline="0" dirty="0" smtClean="0"/>
          </a:p>
          <a:p>
            <a:r>
              <a:rPr lang="en-US" baseline="0" dirty="0" smtClean="0"/>
              <a:t>- Tougher with Early Childhood and Culinary. Childcare and hospitality jobs form the bedrock of our economy, but students don’t typically earn a living wage and, in the case of culinary, often a certificate or degree is not required, so it is harder to make the demand argument. Fund these programs out of other funding streams.</a:t>
            </a:r>
          </a:p>
          <a:p>
            <a:endParaRPr lang="en-US" baseline="0" dirty="0" smtClean="0"/>
          </a:p>
        </p:txBody>
      </p:sp>
    </p:spTree>
    <p:extLst>
      <p:ext uri="{BB962C8B-B14F-4D97-AF65-F5344CB8AC3E}">
        <p14:creationId xmlns:p14="http://schemas.microsoft.com/office/powerpoint/2010/main" val="122334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 snapshot. Recognition</a:t>
            </a:r>
            <a:r>
              <a:rPr lang="en-US" baseline="0" dirty="0" smtClean="0"/>
              <a:t> that accounts for roll-over from Round 1. Does not account for investments being made out of Perkins…goal is to touch all CTE programs &amp; areas of the college that support CTE students </a:t>
            </a:r>
            <a:endParaRPr lang="en-US" dirty="0"/>
          </a:p>
        </p:txBody>
      </p:sp>
    </p:spTree>
    <p:extLst>
      <p:ext uri="{BB962C8B-B14F-4D97-AF65-F5344CB8AC3E}">
        <p14:creationId xmlns:p14="http://schemas.microsoft.com/office/powerpoint/2010/main" val="129264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893700" y="274650"/>
            <a:ext cx="6462600" cy="11433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1"/>
          </p:nvPr>
        </p:nvSpPr>
        <p:spPr>
          <a:xfrm>
            <a:off x="893700"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78" name="Shape 78"/>
          <p:cNvSpPr txBox="1">
            <a:spLocks noGrp="1"/>
          </p:cNvSpPr>
          <p:nvPr>
            <p:ph type="body" idx="2"/>
          </p:nvPr>
        </p:nvSpPr>
        <p:spPr>
          <a:xfrm>
            <a:off x="3386403"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79" name="Shape 79"/>
          <p:cNvSpPr txBox="1">
            <a:spLocks noGrp="1"/>
          </p:cNvSpPr>
          <p:nvPr>
            <p:ph type="body" idx="3"/>
          </p:nvPr>
        </p:nvSpPr>
        <p:spPr>
          <a:xfrm>
            <a:off x="5879107" y="1600200"/>
            <a:ext cx="2371200" cy="4967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80" name="Shape 80"/>
          <p:cNvSpPr/>
          <p:nvPr/>
        </p:nvSpPr>
        <p:spPr>
          <a:xfrm>
            <a:off x="7356366" y="6755100"/>
            <a:ext cx="893700" cy="102900"/>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8250311" y="6755100"/>
            <a:ext cx="893700" cy="102900"/>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82" name="Shape 82"/>
          <p:cNvSpPr/>
          <p:nvPr/>
        </p:nvSpPr>
        <p:spPr>
          <a:xfrm>
            <a:off x="0" y="6755100"/>
            <a:ext cx="893700" cy="102900"/>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83" name="Shape 83"/>
          <p:cNvSpPr/>
          <p:nvPr/>
        </p:nvSpPr>
        <p:spPr>
          <a:xfrm>
            <a:off x="893709" y="6755100"/>
            <a:ext cx="6462600" cy="1029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sldNum" idx="12"/>
          </p:nvPr>
        </p:nvSpPr>
        <p:spPr>
          <a:xfrm>
            <a:off x="8556783" y="6333134"/>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 3 columns 1">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647900" y="269700"/>
            <a:ext cx="5927400" cy="1252800"/>
          </a:xfrm>
          <a:prstGeom prst="rect">
            <a:avLst/>
          </a:prstGeom>
        </p:spPr>
        <p:txBody>
          <a:bodyPr lIns="91425" tIns="91425" rIns="91425" bIns="91425" anchor="t" anchorCtr="0"/>
          <a:lstStyle>
            <a:lvl1pPr lvl="0" rtl="0">
              <a:spcBef>
                <a:spcPts val="0"/>
              </a:spcBef>
              <a:buClr>
                <a:srgbClr val="055077"/>
              </a:buClr>
              <a:buFont typeface="Lato"/>
              <a:defRPr>
                <a:solidFill>
                  <a:srgbClr val="055077"/>
                </a:solidFill>
                <a:latin typeface="Lato"/>
                <a:ea typeface="Lato"/>
                <a:cs typeface="Lato"/>
                <a:sym typeface="Lato"/>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0" name="Shape 90"/>
          <p:cNvSpPr txBox="1">
            <a:spLocks noGrp="1"/>
          </p:cNvSpPr>
          <p:nvPr>
            <p:ph type="body" idx="1"/>
          </p:nvPr>
        </p:nvSpPr>
        <p:spPr>
          <a:xfrm>
            <a:off x="893700" y="1561387"/>
            <a:ext cx="3321900" cy="5069100"/>
          </a:xfrm>
          <a:prstGeom prst="rect">
            <a:avLst/>
          </a:prstGeom>
        </p:spPr>
        <p:txBody>
          <a:bodyPr lIns="91425" tIns="91425" rIns="91425" bIns="91425" anchor="t" anchorCtr="0"/>
          <a:lstStyle>
            <a:lvl1pPr lvl="0" rtl="0">
              <a:spcBef>
                <a:spcPts val="0"/>
              </a:spcBef>
              <a:buSzPct val="100000"/>
              <a:buFont typeface="Raleway"/>
              <a:defRPr sz="1400">
                <a:latin typeface="Raleway"/>
                <a:ea typeface="Raleway"/>
                <a:cs typeface="Raleway"/>
                <a:sym typeface="Raleway"/>
              </a:defRPr>
            </a:lvl1pPr>
            <a:lvl2pPr lvl="1" rtl="0">
              <a:spcBef>
                <a:spcPts val="0"/>
              </a:spcBef>
              <a:buSzPct val="100000"/>
              <a:buFont typeface="Raleway"/>
              <a:defRPr sz="1400">
                <a:latin typeface="Raleway"/>
                <a:ea typeface="Raleway"/>
                <a:cs typeface="Raleway"/>
                <a:sym typeface="Raleway"/>
              </a:defRPr>
            </a:lvl2pPr>
            <a:lvl3pPr lvl="2" rtl="0">
              <a:spcBef>
                <a:spcPts val="0"/>
              </a:spcBef>
              <a:buSzPct val="100000"/>
              <a:buFont typeface="Raleway"/>
              <a:defRPr sz="1400">
                <a:latin typeface="Raleway"/>
                <a:ea typeface="Raleway"/>
                <a:cs typeface="Raleway"/>
                <a:sym typeface="Raleway"/>
              </a:defRPr>
            </a:lvl3pPr>
            <a:lvl4pPr lvl="3" rtl="0">
              <a:spcBef>
                <a:spcPts val="0"/>
              </a:spcBef>
              <a:buSzPct val="100000"/>
              <a:buFont typeface="Raleway"/>
              <a:defRPr sz="1400">
                <a:latin typeface="Raleway"/>
                <a:ea typeface="Raleway"/>
                <a:cs typeface="Raleway"/>
                <a:sym typeface="Raleway"/>
              </a:defRPr>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91" name="Shape 91"/>
          <p:cNvSpPr/>
          <p:nvPr/>
        </p:nvSpPr>
        <p:spPr>
          <a:xfrm>
            <a:off x="7356366" y="6755100"/>
            <a:ext cx="893700" cy="102900"/>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92" name="Shape 92"/>
          <p:cNvSpPr/>
          <p:nvPr/>
        </p:nvSpPr>
        <p:spPr>
          <a:xfrm>
            <a:off x="8250311" y="6755100"/>
            <a:ext cx="893700" cy="102900"/>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93" name="Shape 93"/>
          <p:cNvSpPr/>
          <p:nvPr/>
        </p:nvSpPr>
        <p:spPr>
          <a:xfrm>
            <a:off x="0" y="6755100"/>
            <a:ext cx="893700" cy="102900"/>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94" name="Shape 94"/>
          <p:cNvSpPr/>
          <p:nvPr/>
        </p:nvSpPr>
        <p:spPr>
          <a:xfrm>
            <a:off x="893709" y="6755100"/>
            <a:ext cx="6462600" cy="1029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95" name="Shape 95"/>
          <p:cNvSpPr txBox="1">
            <a:spLocks noGrp="1"/>
          </p:cNvSpPr>
          <p:nvPr>
            <p:ph type="sldNum" idx="12"/>
          </p:nvPr>
        </p:nvSpPr>
        <p:spPr>
          <a:xfrm>
            <a:off x="8556783" y="6333134"/>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pic>
        <p:nvPicPr>
          <p:cNvPr id="96" name="Shape 96" descr="BACCC_Logo_Color 400x205.jpg"/>
          <p:cNvPicPr preferRelativeResize="0"/>
          <p:nvPr/>
        </p:nvPicPr>
        <p:blipFill>
          <a:blip r:embed="rId2">
            <a:alphaModFix/>
          </a:blip>
          <a:stretch>
            <a:fillRect/>
          </a:stretch>
        </p:blipFill>
        <p:spPr>
          <a:xfrm>
            <a:off x="6359000" y="170025"/>
            <a:ext cx="2638425" cy="1352550"/>
          </a:xfrm>
          <a:prstGeom prst="rect">
            <a:avLst/>
          </a:prstGeom>
          <a:noFill/>
          <a:ln>
            <a:noFill/>
          </a:ln>
        </p:spPr>
      </p:pic>
      <p:sp>
        <p:nvSpPr>
          <p:cNvPr id="97" name="Shape 97"/>
          <p:cNvSpPr txBox="1">
            <a:spLocks noGrp="1"/>
          </p:cNvSpPr>
          <p:nvPr>
            <p:ph type="body" idx="2"/>
          </p:nvPr>
        </p:nvSpPr>
        <p:spPr>
          <a:xfrm>
            <a:off x="4572000" y="1561387"/>
            <a:ext cx="3321900" cy="5069100"/>
          </a:xfrm>
          <a:prstGeom prst="rect">
            <a:avLst/>
          </a:prstGeom>
        </p:spPr>
        <p:txBody>
          <a:bodyPr lIns="91425" tIns="91425" rIns="91425" bIns="91425" anchor="t" anchorCtr="0"/>
          <a:lstStyle>
            <a:lvl1pPr lvl="0" rtl="0">
              <a:spcBef>
                <a:spcPts val="0"/>
              </a:spcBef>
              <a:buSzPct val="100000"/>
              <a:buFont typeface="Raleway"/>
              <a:defRPr sz="1400">
                <a:latin typeface="Raleway"/>
                <a:ea typeface="Raleway"/>
                <a:cs typeface="Raleway"/>
                <a:sym typeface="Raleway"/>
              </a:defRPr>
            </a:lvl1pPr>
            <a:lvl2pPr lvl="1" rtl="0">
              <a:spcBef>
                <a:spcPts val="0"/>
              </a:spcBef>
              <a:buSzPct val="100000"/>
              <a:buFont typeface="Raleway"/>
              <a:defRPr sz="1400">
                <a:latin typeface="Raleway"/>
                <a:ea typeface="Raleway"/>
                <a:cs typeface="Raleway"/>
                <a:sym typeface="Raleway"/>
              </a:defRPr>
            </a:lvl2pPr>
            <a:lvl3pPr lvl="2" rtl="0">
              <a:spcBef>
                <a:spcPts val="0"/>
              </a:spcBef>
              <a:buSzPct val="100000"/>
              <a:buFont typeface="Raleway"/>
              <a:defRPr sz="1400">
                <a:latin typeface="Raleway"/>
                <a:ea typeface="Raleway"/>
                <a:cs typeface="Raleway"/>
                <a:sym typeface="Raleway"/>
              </a:defRPr>
            </a:lvl3pPr>
            <a:lvl4pPr lvl="3" rtl="0">
              <a:spcBef>
                <a:spcPts val="0"/>
              </a:spcBef>
              <a:buSzPct val="100000"/>
              <a:buFont typeface="Raleway"/>
              <a:defRPr sz="1400">
                <a:latin typeface="Raleway"/>
                <a:ea typeface="Raleway"/>
                <a:cs typeface="Raleway"/>
                <a:sym typeface="Raleway"/>
              </a:defRPr>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2">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721425" y="3785246"/>
            <a:ext cx="5216700" cy="1546500"/>
          </a:xfrm>
          <a:prstGeom prst="rect">
            <a:avLst/>
          </a:prstGeom>
        </p:spPr>
        <p:txBody>
          <a:bodyPr lIns="91425" tIns="91425" rIns="91425" bIns="91425" anchor="t" anchorCtr="0"/>
          <a:lstStyle>
            <a:lvl1pPr lvl="0" rtl="0">
              <a:spcBef>
                <a:spcPts val="0"/>
              </a:spcBef>
              <a:buClr>
                <a:srgbClr val="2185C5"/>
              </a:buClr>
              <a:buSzPct val="100000"/>
              <a:defRPr sz="4800">
                <a:solidFill>
                  <a:srgbClr val="2185C5"/>
                </a:solidFill>
              </a:defRPr>
            </a:lvl1pPr>
            <a:lvl2pPr lvl="1" rtl="0">
              <a:spcBef>
                <a:spcPts val="0"/>
              </a:spcBef>
              <a:buClr>
                <a:srgbClr val="2185C5"/>
              </a:buClr>
              <a:buSzPct val="100000"/>
              <a:defRPr sz="4800">
                <a:solidFill>
                  <a:srgbClr val="2185C5"/>
                </a:solidFill>
              </a:defRPr>
            </a:lvl2pPr>
            <a:lvl3pPr lvl="2" rtl="0">
              <a:spcBef>
                <a:spcPts val="0"/>
              </a:spcBef>
              <a:buClr>
                <a:srgbClr val="2185C5"/>
              </a:buClr>
              <a:buSzPct val="100000"/>
              <a:defRPr sz="4800">
                <a:solidFill>
                  <a:srgbClr val="2185C5"/>
                </a:solidFill>
              </a:defRPr>
            </a:lvl3pPr>
            <a:lvl4pPr lvl="3" rtl="0">
              <a:spcBef>
                <a:spcPts val="0"/>
              </a:spcBef>
              <a:buClr>
                <a:srgbClr val="2185C5"/>
              </a:buClr>
              <a:buSzPct val="100000"/>
              <a:defRPr sz="4800">
                <a:solidFill>
                  <a:srgbClr val="2185C5"/>
                </a:solidFill>
              </a:defRPr>
            </a:lvl4pPr>
            <a:lvl5pPr lvl="4" rtl="0">
              <a:spcBef>
                <a:spcPts val="0"/>
              </a:spcBef>
              <a:buClr>
                <a:srgbClr val="2185C5"/>
              </a:buClr>
              <a:buSzPct val="100000"/>
              <a:defRPr sz="4800">
                <a:solidFill>
                  <a:srgbClr val="2185C5"/>
                </a:solidFill>
              </a:defRPr>
            </a:lvl5pPr>
            <a:lvl6pPr lvl="5" rtl="0">
              <a:spcBef>
                <a:spcPts val="0"/>
              </a:spcBef>
              <a:buClr>
                <a:srgbClr val="2185C5"/>
              </a:buClr>
              <a:buSzPct val="100000"/>
              <a:defRPr sz="4800">
                <a:solidFill>
                  <a:srgbClr val="2185C5"/>
                </a:solidFill>
              </a:defRPr>
            </a:lvl6pPr>
            <a:lvl7pPr lvl="6" rtl="0">
              <a:spcBef>
                <a:spcPts val="0"/>
              </a:spcBef>
              <a:buClr>
                <a:srgbClr val="2185C5"/>
              </a:buClr>
              <a:buSzPct val="100000"/>
              <a:defRPr sz="4800">
                <a:solidFill>
                  <a:srgbClr val="2185C5"/>
                </a:solidFill>
              </a:defRPr>
            </a:lvl7pPr>
            <a:lvl8pPr lvl="7" rtl="0">
              <a:spcBef>
                <a:spcPts val="0"/>
              </a:spcBef>
              <a:buClr>
                <a:srgbClr val="2185C5"/>
              </a:buClr>
              <a:buSzPct val="100000"/>
              <a:defRPr sz="4800">
                <a:solidFill>
                  <a:srgbClr val="2185C5"/>
                </a:solidFill>
              </a:defRPr>
            </a:lvl8pPr>
            <a:lvl9pPr lvl="8" rtl="0">
              <a:spcBef>
                <a:spcPts val="0"/>
              </a:spcBef>
              <a:buClr>
                <a:srgbClr val="2185C5"/>
              </a:buClr>
              <a:buSzPct val="100000"/>
              <a:defRPr sz="4800">
                <a:solidFill>
                  <a:srgbClr val="2185C5"/>
                </a:solidFill>
              </a:defRPr>
            </a:lvl9pPr>
          </a:lstStyle>
          <a:p>
            <a:endParaRPr/>
          </a:p>
        </p:txBody>
      </p:sp>
      <p:sp>
        <p:nvSpPr>
          <p:cNvPr id="62" name="Shape 62"/>
          <p:cNvSpPr/>
          <p:nvPr/>
        </p:nvSpPr>
        <p:spPr>
          <a:xfrm>
            <a:off x="5938246" y="3377550"/>
            <a:ext cx="721800" cy="102900"/>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a:off x="6659860" y="3377550"/>
            <a:ext cx="721800" cy="102900"/>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1" y="3377550"/>
            <a:ext cx="721800" cy="102900"/>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721424" y="3377550"/>
            <a:ext cx="5216700" cy="1029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pic>
        <p:nvPicPr>
          <p:cNvPr id="66" name="Shape 66" descr="BACCC_Logo_Color_Transparent.png"/>
          <p:cNvPicPr preferRelativeResize="0"/>
          <p:nvPr/>
        </p:nvPicPr>
        <p:blipFill>
          <a:blip r:embed="rId2">
            <a:alphaModFix/>
          </a:blip>
          <a:stretch>
            <a:fillRect/>
          </a:stretch>
        </p:blipFill>
        <p:spPr>
          <a:xfrm>
            <a:off x="5938244" y="139266"/>
            <a:ext cx="3003850" cy="2232603"/>
          </a:xfrm>
          <a:prstGeom prst="rect">
            <a:avLst/>
          </a:prstGeom>
          <a:noFill/>
          <a:ln>
            <a:noFill/>
          </a:ln>
        </p:spPr>
      </p:pic>
      <p:sp>
        <p:nvSpPr>
          <p:cNvPr id="67" name="Shape 67"/>
          <p:cNvSpPr txBox="1">
            <a:spLocks noGrp="1"/>
          </p:cNvSpPr>
          <p:nvPr>
            <p:ph type="sldNum" idx="12"/>
          </p:nvPr>
        </p:nvSpPr>
        <p:spPr>
          <a:xfrm>
            <a:off x="8556783" y="6333134"/>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 3 columns 1 1 1">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47900" y="269700"/>
            <a:ext cx="5927400" cy="1252800"/>
          </a:xfrm>
          <a:prstGeom prst="rect">
            <a:avLst/>
          </a:prstGeom>
        </p:spPr>
        <p:txBody>
          <a:bodyPr lIns="91425" tIns="91425" rIns="91425" bIns="91425" anchor="t" anchorCtr="0"/>
          <a:lstStyle>
            <a:lvl1pPr lvl="0" rtl="0">
              <a:spcBef>
                <a:spcPts val="0"/>
              </a:spcBef>
              <a:buClr>
                <a:srgbClr val="055077"/>
              </a:buClr>
              <a:buFont typeface="Lato"/>
              <a:defRPr>
                <a:solidFill>
                  <a:srgbClr val="055077"/>
                </a:solidFill>
                <a:latin typeface="Lato"/>
                <a:ea typeface="Lato"/>
                <a:cs typeface="Lato"/>
                <a:sym typeface="Lato"/>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p:nvPr/>
        </p:nvSpPr>
        <p:spPr>
          <a:xfrm>
            <a:off x="7356366" y="6755100"/>
            <a:ext cx="893700" cy="102900"/>
          </a:xfrm>
          <a:prstGeom prst="rect">
            <a:avLst/>
          </a:prstGeom>
          <a:solidFill>
            <a:srgbClr val="FF9715"/>
          </a:solidFill>
          <a:ln>
            <a:noFill/>
          </a:ln>
        </p:spPr>
        <p:txBody>
          <a:bodyPr lIns="91425" tIns="91425" rIns="91425" bIns="91425" anchor="ctr" anchorCtr="0">
            <a:noAutofit/>
          </a:bodyPr>
          <a:lstStyle/>
          <a:p>
            <a:pPr lvl="0">
              <a:spcBef>
                <a:spcPts val="0"/>
              </a:spcBef>
              <a:buNone/>
            </a:pPr>
            <a:endParaRPr/>
          </a:p>
        </p:txBody>
      </p:sp>
      <p:sp>
        <p:nvSpPr>
          <p:cNvPr id="71" name="Shape 71"/>
          <p:cNvSpPr/>
          <p:nvPr/>
        </p:nvSpPr>
        <p:spPr>
          <a:xfrm>
            <a:off x="8250311" y="6755100"/>
            <a:ext cx="893700" cy="102900"/>
          </a:xfrm>
          <a:prstGeom prst="rect">
            <a:avLst/>
          </a:prstGeom>
          <a:solidFill>
            <a:srgbClr val="F20253"/>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a:off x="0" y="6755100"/>
            <a:ext cx="893700" cy="102900"/>
          </a:xfrm>
          <a:prstGeom prst="rect">
            <a:avLst/>
          </a:prstGeom>
          <a:solidFill>
            <a:srgbClr val="7ECEFD"/>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a:off x="893709" y="6755100"/>
            <a:ext cx="6462600" cy="102900"/>
          </a:xfrm>
          <a:prstGeom prst="rect">
            <a:avLst/>
          </a:prstGeom>
          <a:solidFill>
            <a:srgbClr val="2185C5"/>
          </a:solidFill>
          <a:ln>
            <a:noFill/>
          </a:ln>
        </p:spPr>
        <p:txBody>
          <a:bodyPr lIns="91425" tIns="91425" rIns="91425" bIns="91425" anchor="ctr" anchorCtr="0">
            <a:noAutofit/>
          </a:bodyPr>
          <a:lstStyle/>
          <a:p>
            <a:pPr lvl="0">
              <a:spcBef>
                <a:spcPts val="0"/>
              </a:spcBef>
              <a:buNone/>
            </a:pPr>
            <a:endParaRPr/>
          </a:p>
        </p:txBody>
      </p:sp>
      <p:sp>
        <p:nvSpPr>
          <p:cNvPr id="74" name="Shape 74"/>
          <p:cNvSpPr txBox="1">
            <a:spLocks noGrp="1"/>
          </p:cNvSpPr>
          <p:nvPr>
            <p:ph type="sldNum" idx="12"/>
          </p:nvPr>
        </p:nvSpPr>
        <p:spPr>
          <a:xfrm>
            <a:off x="8556783" y="6333134"/>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8" r:id="rId7"/>
    <p:sldLayoutId id="2147483661" r:id="rId8"/>
    <p:sldLayoutId id="2147483662" r:id="rId9"/>
    <p:sldLayoutId id="2147483663" r:id="rId10"/>
    <p:sldLayoutId id="2147483665"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ctrTitle"/>
          </p:nvPr>
        </p:nvSpPr>
        <p:spPr>
          <a:xfrm>
            <a:off x="482246" y="2183086"/>
            <a:ext cx="8074537" cy="1546500"/>
          </a:xfrm>
          <a:prstGeom prst="rect">
            <a:avLst/>
          </a:prstGeom>
        </p:spPr>
        <p:txBody>
          <a:bodyPr lIns="91425" tIns="91425" rIns="91425" bIns="91425" anchor="t" anchorCtr="0">
            <a:noAutofit/>
          </a:bodyPr>
          <a:lstStyle/>
          <a:p>
            <a:pPr lvl="0">
              <a:spcBef>
                <a:spcPts val="0"/>
              </a:spcBef>
              <a:buNone/>
            </a:pPr>
            <a:r>
              <a:rPr lang="en" sz="5400" dirty="0"/>
              <a:t>Strong </a:t>
            </a:r>
            <a:r>
              <a:rPr lang="en" sz="5400" dirty="0" smtClean="0"/>
              <a:t>Workforce</a:t>
            </a:r>
            <a:endParaRPr lang="en" sz="5400" dirty="0"/>
          </a:p>
        </p:txBody>
      </p:sp>
      <p:sp>
        <p:nvSpPr>
          <p:cNvPr id="179" name="Shape 179"/>
          <p:cNvSpPr txBox="1">
            <a:spLocks noGrp="1"/>
          </p:cNvSpPr>
          <p:nvPr>
            <p:ph type="sldNum" idx="12"/>
          </p:nvPr>
        </p:nvSpPr>
        <p:spPr>
          <a:prstGeom prst="rect">
            <a:avLst/>
          </a:prstGeom>
        </p:spPr>
        <p:txBody>
          <a:bodyPr lIns="91425" tIns="91425" rIns="91425" bIns="91425" anchor="ctr" anchorCtr="0">
            <a:noAutofit/>
          </a:bodyPr>
          <a:lstStyle/>
          <a:p>
            <a:pPr lvl="0">
              <a:spcBef>
                <a:spcPts val="0"/>
              </a:spcBef>
              <a:buNone/>
            </a:pPr>
            <a:fld id="{00000000-1234-1234-1234-123412341234}" type="slidenum">
              <a:rPr lang="en"/>
              <a:t>1</a:t>
            </a:fld>
            <a:endParaRPr lang="en"/>
          </a:p>
        </p:txBody>
      </p:sp>
      <p:sp>
        <p:nvSpPr>
          <p:cNvPr id="2" name="Rectangle 1"/>
          <p:cNvSpPr/>
          <p:nvPr/>
        </p:nvSpPr>
        <p:spPr>
          <a:xfrm>
            <a:off x="5856790" y="0"/>
            <a:ext cx="3248693" cy="2430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hape 178"/>
          <p:cNvSpPr txBox="1">
            <a:spLocks/>
          </p:cNvSpPr>
          <p:nvPr/>
        </p:nvSpPr>
        <p:spPr>
          <a:xfrm>
            <a:off x="391855" y="3511127"/>
            <a:ext cx="6790544" cy="15465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ct val="100000"/>
              <a:buNone/>
              <a:defRPr sz="4800" b="0" i="0" u="none" strike="noStrike" cap="none">
                <a:solidFill>
                  <a:srgbClr val="2185C5"/>
                </a:solidFill>
                <a:latin typeface="Arial"/>
                <a:ea typeface="Arial"/>
                <a:cs typeface="Arial"/>
                <a:sym typeface="Arial"/>
              </a:defRPr>
            </a:lvl1pPr>
            <a:lvl2pPr lvl="1" rtl="0">
              <a:spcBef>
                <a:spcPts val="0"/>
              </a:spcBef>
              <a:buClr>
                <a:srgbClr val="2185C5"/>
              </a:buClr>
              <a:buSzPct val="100000"/>
              <a:buNone/>
              <a:defRPr sz="4800">
                <a:solidFill>
                  <a:srgbClr val="2185C5"/>
                </a:solidFill>
              </a:defRPr>
            </a:lvl2pPr>
            <a:lvl3pPr lvl="2" rtl="0">
              <a:spcBef>
                <a:spcPts val="0"/>
              </a:spcBef>
              <a:buClr>
                <a:srgbClr val="2185C5"/>
              </a:buClr>
              <a:buSzPct val="100000"/>
              <a:buNone/>
              <a:defRPr sz="4800">
                <a:solidFill>
                  <a:srgbClr val="2185C5"/>
                </a:solidFill>
              </a:defRPr>
            </a:lvl3pPr>
            <a:lvl4pPr lvl="3" rtl="0">
              <a:spcBef>
                <a:spcPts val="0"/>
              </a:spcBef>
              <a:buClr>
                <a:srgbClr val="2185C5"/>
              </a:buClr>
              <a:buSzPct val="100000"/>
              <a:buNone/>
              <a:defRPr sz="4800">
                <a:solidFill>
                  <a:srgbClr val="2185C5"/>
                </a:solidFill>
              </a:defRPr>
            </a:lvl4pPr>
            <a:lvl5pPr lvl="4" rtl="0">
              <a:spcBef>
                <a:spcPts val="0"/>
              </a:spcBef>
              <a:buClr>
                <a:srgbClr val="2185C5"/>
              </a:buClr>
              <a:buSzPct val="100000"/>
              <a:buNone/>
              <a:defRPr sz="4800">
                <a:solidFill>
                  <a:srgbClr val="2185C5"/>
                </a:solidFill>
              </a:defRPr>
            </a:lvl5pPr>
            <a:lvl6pPr lvl="5" rtl="0">
              <a:spcBef>
                <a:spcPts val="0"/>
              </a:spcBef>
              <a:buClr>
                <a:srgbClr val="2185C5"/>
              </a:buClr>
              <a:buSzPct val="100000"/>
              <a:buNone/>
              <a:defRPr sz="4800">
                <a:solidFill>
                  <a:srgbClr val="2185C5"/>
                </a:solidFill>
              </a:defRPr>
            </a:lvl6pPr>
            <a:lvl7pPr lvl="6" rtl="0">
              <a:spcBef>
                <a:spcPts val="0"/>
              </a:spcBef>
              <a:buClr>
                <a:srgbClr val="2185C5"/>
              </a:buClr>
              <a:buSzPct val="100000"/>
              <a:buNone/>
              <a:defRPr sz="4800">
                <a:solidFill>
                  <a:srgbClr val="2185C5"/>
                </a:solidFill>
              </a:defRPr>
            </a:lvl7pPr>
            <a:lvl8pPr lvl="7" rtl="0">
              <a:spcBef>
                <a:spcPts val="0"/>
              </a:spcBef>
              <a:buClr>
                <a:srgbClr val="2185C5"/>
              </a:buClr>
              <a:buSzPct val="100000"/>
              <a:buNone/>
              <a:defRPr sz="4800">
                <a:solidFill>
                  <a:srgbClr val="2185C5"/>
                </a:solidFill>
              </a:defRPr>
            </a:lvl8pPr>
            <a:lvl9pPr lvl="8" rtl="0">
              <a:spcBef>
                <a:spcPts val="0"/>
              </a:spcBef>
              <a:buClr>
                <a:srgbClr val="2185C5"/>
              </a:buClr>
              <a:buSzPct val="100000"/>
              <a:buNone/>
              <a:defRPr sz="4800">
                <a:solidFill>
                  <a:srgbClr val="2185C5"/>
                </a:solidFill>
              </a:defRPr>
            </a:lvl9pPr>
          </a:lstStyle>
          <a:p>
            <a:r>
              <a:rPr lang="en" sz="5400" dirty="0" smtClean="0"/>
              <a:t>  </a:t>
            </a:r>
            <a:r>
              <a:rPr lang="en" sz="4000" dirty="0" smtClean="0"/>
              <a:t>Round 3 Investments</a:t>
            </a:r>
            <a:endParaRPr lang="en" sz="4000" dirty="0"/>
          </a:p>
        </p:txBody>
      </p:sp>
      <p:sp>
        <p:nvSpPr>
          <p:cNvPr id="3" name="TextBox 2"/>
          <p:cNvSpPr txBox="1"/>
          <p:nvPr/>
        </p:nvSpPr>
        <p:spPr>
          <a:xfrm>
            <a:off x="6587190" y="5057627"/>
            <a:ext cx="1969593" cy="1015663"/>
          </a:xfrm>
          <a:prstGeom prst="rect">
            <a:avLst/>
          </a:prstGeom>
          <a:noFill/>
        </p:spPr>
        <p:txBody>
          <a:bodyPr wrap="square" rtlCol="0">
            <a:spAutoFit/>
          </a:bodyPr>
          <a:lstStyle/>
          <a:p>
            <a:r>
              <a:rPr lang="en-US" sz="2000" dirty="0" smtClean="0">
                <a:solidFill>
                  <a:srgbClr val="0070C0"/>
                </a:solidFill>
              </a:rPr>
              <a:t>Kelly Schelin</a:t>
            </a:r>
          </a:p>
          <a:p>
            <a:r>
              <a:rPr lang="en-US" sz="2000" dirty="0" smtClean="0">
                <a:solidFill>
                  <a:srgbClr val="0070C0"/>
                </a:solidFill>
              </a:rPr>
              <a:t>College Council</a:t>
            </a:r>
          </a:p>
          <a:p>
            <a:r>
              <a:rPr lang="en-US" sz="2000" dirty="0" smtClean="0">
                <a:solidFill>
                  <a:srgbClr val="0070C0"/>
                </a:solidFill>
              </a:rPr>
              <a:t>April 11, 2019</a:t>
            </a:r>
            <a:endParaRPr lang="en-US" sz="20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Across Program Investments</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10</a:t>
            </a:fld>
            <a:endParaRPr lang="en"/>
          </a:p>
        </p:txBody>
      </p:sp>
      <p:graphicFrame>
        <p:nvGraphicFramePr>
          <p:cNvPr id="4" name="Table 3"/>
          <p:cNvGraphicFramePr>
            <a:graphicFrameLocks noGrp="1"/>
          </p:cNvGraphicFramePr>
          <p:nvPr>
            <p:extLst>
              <p:ext uri="{D42A27DB-BD31-4B8C-83A1-F6EECF244321}">
                <p14:modId xmlns:p14="http://schemas.microsoft.com/office/powerpoint/2010/main" val="1177901312"/>
              </p:ext>
            </p:extLst>
          </p:nvPr>
        </p:nvGraphicFramePr>
        <p:xfrm>
          <a:off x="647900" y="922438"/>
          <a:ext cx="7396221" cy="4424680"/>
        </p:xfrm>
        <a:graphic>
          <a:graphicData uri="http://schemas.openxmlformats.org/drawingml/2006/table">
            <a:tbl>
              <a:tblPr firstRow="1" bandRow="1">
                <a:tableStyleId>{5C22544A-7EE6-4342-B048-85BDC9FD1C3A}</a:tableStyleId>
              </a:tblPr>
              <a:tblGrid>
                <a:gridCol w="2465407">
                  <a:extLst>
                    <a:ext uri="{9D8B030D-6E8A-4147-A177-3AD203B41FA5}">
                      <a16:colId xmlns:a16="http://schemas.microsoft.com/office/drawing/2014/main" val="20000"/>
                    </a:ext>
                  </a:extLst>
                </a:gridCol>
                <a:gridCol w="3240911">
                  <a:extLst>
                    <a:ext uri="{9D8B030D-6E8A-4147-A177-3AD203B41FA5}">
                      <a16:colId xmlns:a16="http://schemas.microsoft.com/office/drawing/2014/main" val="20001"/>
                    </a:ext>
                  </a:extLst>
                </a:gridCol>
                <a:gridCol w="1689903">
                  <a:extLst>
                    <a:ext uri="{9D8B030D-6E8A-4147-A177-3AD203B41FA5}">
                      <a16:colId xmlns:a16="http://schemas.microsoft.com/office/drawing/2014/main" val="20002"/>
                    </a:ext>
                  </a:extLst>
                </a:gridCol>
              </a:tblGrid>
              <a:tr h="370840">
                <a:tc>
                  <a:txBody>
                    <a:bodyPr/>
                    <a:lstStyle/>
                    <a:p>
                      <a:r>
                        <a:rPr lang="en-US" dirty="0" smtClean="0"/>
                        <a:t>Description</a:t>
                      </a:r>
                      <a:endParaRPr lang="en-US" dirty="0"/>
                    </a:p>
                  </a:txBody>
                  <a:tcPr/>
                </a:tc>
                <a:tc>
                  <a:txBody>
                    <a:bodyPr/>
                    <a:lstStyle/>
                    <a:p>
                      <a:r>
                        <a:rPr lang="en-US" dirty="0" smtClean="0"/>
                        <a:t>Type of Investment</a:t>
                      </a:r>
                      <a:endParaRPr lang="en-US" dirty="0"/>
                    </a:p>
                  </a:txBody>
                  <a:tcPr/>
                </a:tc>
                <a:tc>
                  <a:txBody>
                    <a:bodyPr/>
                    <a:lstStyle/>
                    <a:p>
                      <a:r>
                        <a:rPr lang="en-US" dirty="0" smtClean="0"/>
                        <a:t>Amount</a:t>
                      </a:r>
                      <a:endParaRPr lang="en-US" dirty="0"/>
                    </a:p>
                  </a:txBody>
                  <a:tcPr/>
                </a:tc>
                <a:extLst>
                  <a:ext uri="{0D108BD9-81ED-4DB2-BD59-A6C34878D82A}">
                    <a16:rowId xmlns:a16="http://schemas.microsoft.com/office/drawing/2014/main" val="10000"/>
                  </a:ext>
                </a:extLst>
              </a:tr>
              <a:tr h="370840">
                <a:tc>
                  <a:txBody>
                    <a:bodyPr/>
                    <a:lstStyle/>
                    <a:p>
                      <a:r>
                        <a:rPr lang="en-US" dirty="0" smtClean="0"/>
                        <a:t>Career</a:t>
                      </a:r>
                      <a:r>
                        <a:rPr lang="en-US" baseline="0" dirty="0" smtClean="0"/>
                        <a:t> Center</a:t>
                      </a:r>
                      <a:endParaRPr lang="en-US" dirty="0"/>
                    </a:p>
                  </a:txBody>
                  <a:tcPr/>
                </a:tc>
                <a:tc>
                  <a:txBody>
                    <a:bodyPr/>
                    <a:lstStyle/>
                    <a:p>
                      <a:r>
                        <a:rPr lang="en-US" dirty="0" smtClean="0"/>
                        <a:t>% of Coordinator and program asst.</a:t>
                      </a:r>
                    </a:p>
                    <a:p>
                      <a:r>
                        <a:rPr lang="en-US" baseline="0" dirty="0" smtClean="0"/>
                        <a:t>Funds to renovate space</a:t>
                      </a:r>
                    </a:p>
                    <a:p>
                      <a:r>
                        <a:rPr lang="en-US" baseline="0" dirty="0" smtClean="0"/>
                        <a:t>Supplies &amp; subscriptions</a:t>
                      </a:r>
                    </a:p>
                  </a:txBody>
                  <a:tcPr/>
                </a:tc>
                <a:tc>
                  <a:txBody>
                    <a:bodyPr/>
                    <a:lstStyle/>
                    <a:p>
                      <a:r>
                        <a:rPr lang="en-US" dirty="0" smtClean="0"/>
                        <a:t>$104,700</a:t>
                      </a:r>
                      <a:endParaRPr lang="en-US" dirty="0"/>
                    </a:p>
                  </a:txBody>
                  <a:tcPr/>
                </a:tc>
                <a:extLst>
                  <a:ext uri="{0D108BD9-81ED-4DB2-BD59-A6C34878D82A}">
                    <a16:rowId xmlns:a16="http://schemas.microsoft.com/office/drawing/2014/main" val="10001"/>
                  </a:ext>
                </a:extLst>
              </a:tr>
              <a:tr h="370840">
                <a:tc>
                  <a:txBody>
                    <a:bodyPr/>
                    <a:lstStyle/>
                    <a:p>
                      <a:r>
                        <a:rPr lang="en-US" dirty="0" smtClean="0"/>
                        <a:t>Guided</a:t>
                      </a:r>
                      <a:r>
                        <a:rPr lang="en-US" baseline="0" dirty="0" smtClean="0"/>
                        <a:t> Pathways</a:t>
                      </a:r>
                      <a:endParaRPr lang="en-US" dirty="0"/>
                    </a:p>
                  </a:txBody>
                  <a:tcPr/>
                </a:tc>
                <a:tc>
                  <a:txBody>
                    <a:bodyPr/>
                    <a:lstStyle/>
                    <a:p>
                      <a:r>
                        <a:rPr lang="en-US" dirty="0" smtClean="0"/>
                        <a:t>Faculty</a:t>
                      </a:r>
                      <a:r>
                        <a:rPr lang="en-US" baseline="0" dirty="0" smtClean="0"/>
                        <a:t> release time &amp; OAS</a:t>
                      </a:r>
                    </a:p>
                    <a:p>
                      <a:r>
                        <a:rPr lang="en-US" baseline="0" dirty="0" smtClean="0"/>
                        <a:t>Materials &amp; Consultants</a:t>
                      </a:r>
                      <a:endParaRPr lang="en-US" dirty="0"/>
                    </a:p>
                  </a:txBody>
                  <a:tcPr/>
                </a:tc>
                <a:tc>
                  <a:txBody>
                    <a:bodyPr/>
                    <a:lstStyle/>
                    <a:p>
                      <a:r>
                        <a:rPr lang="en-US" dirty="0" smtClean="0"/>
                        <a:t>$30,000</a:t>
                      </a:r>
                      <a:endParaRPr lang="en-US" dirty="0"/>
                    </a:p>
                  </a:txBody>
                  <a:tcPr/>
                </a:tc>
                <a:extLst>
                  <a:ext uri="{0D108BD9-81ED-4DB2-BD59-A6C34878D82A}">
                    <a16:rowId xmlns:a16="http://schemas.microsoft.com/office/drawing/2014/main" val="10002"/>
                  </a:ext>
                </a:extLst>
              </a:tr>
              <a:tr h="370840">
                <a:tc>
                  <a:txBody>
                    <a:bodyPr/>
                    <a:lstStyle/>
                    <a:p>
                      <a:r>
                        <a:rPr lang="en-US" dirty="0" smtClean="0"/>
                        <a:t>K-14</a:t>
                      </a:r>
                      <a:r>
                        <a:rPr lang="en-US" baseline="0" dirty="0" smtClean="0"/>
                        <a:t> Pathways</a:t>
                      </a:r>
                      <a:endParaRPr lang="en-US" dirty="0"/>
                    </a:p>
                  </a:txBody>
                  <a:tcPr/>
                </a:tc>
                <a:tc>
                  <a:txBody>
                    <a:bodyPr/>
                    <a:lstStyle/>
                    <a:p>
                      <a:r>
                        <a:rPr lang="en-US" dirty="0" smtClean="0"/>
                        <a:t>Early College Credit Coordinator (%)</a:t>
                      </a:r>
                    </a:p>
                    <a:p>
                      <a:r>
                        <a:rPr lang="en-US" dirty="0" smtClean="0"/>
                        <a:t>Support staff</a:t>
                      </a:r>
                      <a:r>
                        <a:rPr lang="en-US" baseline="0" dirty="0" smtClean="0"/>
                        <a:t> &amp; materials</a:t>
                      </a:r>
                      <a:endParaRPr lang="en-US" dirty="0"/>
                    </a:p>
                  </a:txBody>
                  <a:tcPr/>
                </a:tc>
                <a:tc>
                  <a:txBody>
                    <a:bodyPr/>
                    <a:lstStyle/>
                    <a:p>
                      <a:r>
                        <a:rPr lang="en-US" dirty="0" smtClean="0"/>
                        <a:t>$65,000</a:t>
                      </a:r>
                      <a:endParaRPr lang="en-US" dirty="0"/>
                    </a:p>
                  </a:txBody>
                  <a:tcPr/>
                </a:tc>
                <a:extLst>
                  <a:ext uri="{0D108BD9-81ED-4DB2-BD59-A6C34878D82A}">
                    <a16:rowId xmlns:a16="http://schemas.microsoft.com/office/drawing/2014/main" val="10003"/>
                  </a:ext>
                </a:extLst>
              </a:tr>
              <a:tr h="370840">
                <a:tc>
                  <a:txBody>
                    <a:bodyPr/>
                    <a:lstStyle/>
                    <a:p>
                      <a:r>
                        <a:rPr lang="en-US" dirty="0" smtClean="0"/>
                        <a:t>Marketing</a:t>
                      </a:r>
                      <a:r>
                        <a:rPr lang="en-US" baseline="0" dirty="0" smtClean="0"/>
                        <a:t> &amp; Outreach</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Marketing</a:t>
                      </a:r>
                      <a:r>
                        <a:rPr lang="en-US" baseline="0" dirty="0" smtClean="0"/>
                        <a:t> materials &amp; multi-media ad buys, content writer/website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Outreach Manager (%)</a:t>
                      </a:r>
                      <a:endParaRPr lang="en-US" dirty="0"/>
                    </a:p>
                  </a:txBody>
                  <a:tcPr/>
                </a:tc>
                <a:tc>
                  <a:txBody>
                    <a:bodyPr/>
                    <a:lstStyle/>
                    <a:p>
                      <a:r>
                        <a:rPr lang="en-US" dirty="0" smtClean="0"/>
                        <a:t>$80,800</a:t>
                      </a:r>
                      <a:endParaRPr lang="en-US" dirty="0"/>
                    </a:p>
                  </a:txBody>
                  <a:tcPr/>
                </a:tc>
                <a:extLst>
                  <a:ext uri="{0D108BD9-81ED-4DB2-BD59-A6C34878D82A}">
                    <a16:rowId xmlns:a16="http://schemas.microsoft.com/office/drawing/2014/main" val="10004"/>
                  </a:ext>
                </a:extLst>
              </a:tr>
              <a:tr h="370840">
                <a:tc>
                  <a:txBody>
                    <a:bodyPr/>
                    <a:lstStyle/>
                    <a:p>
                      <a:r>
                        <a:rPr lang="en-US" dirty="0" smtClean="0"/>
                        <a:t>Professional Development &amp; Travel</a:t>
                      </a:r>
                      <a:endParaRPr lang="en-US" dirty="0"/>
                    </a:p>
                  </a:txBody>
                  <a:tcPr/>
                </a:tc>
                <a:tc>
                  <a:txBody>
                    <a:bodyPr/>
                    <a:lstStyle/>
                    <a:p>
                      <a:r>
                        <a:rPr lang="en-US" dirty="0" smtClean="0"/>
                        <a:t>PD Funds for CTE faculty &amp; staff</a:t>
                      </a:r>
                      <a:endParaRPr lang="en-US" dirty="0"/>
                    </a:p>
                  </a:txBody>
                  <a:tcPr/>
                </a:tc>
                <a:tc>
                  <a:txBody>
                    <a:bodyPr/>
                    <a:lstStyle/>
                    <a:p>
                      <a:r>
                        <a:rPr lang="en-US" dirty="0" smtClean="0"/>
                        <a:t>$15,000</a:t>
                      </a:r>
                      <a:endParaRPr lang="en-US" dirty="0"/>
                    </a:p>
                  </a:txBody>
                  <a:tcPr/>
                </a:tc>
                <a:extLst>
                  <a:ext uri="{0D108BD9-81ED-4DB2-BD59-A6C34878D82A}">
                    <a16:rowId xmlns:a16="http://schemas.microsoft.com/office/drawing/2014/main" val="10005"/>
                  </a:ext>
                </a:extLst>
              </a:tr>
              <a:tr h="370840">
                <a:tc>
                  <a:txBody>
                    <a:bodyPr/>
                    <a:lstStyle/>
                    <a:p>
                      <a:r>
                        <a:rPr lang="en-US" dirty="0" smtClean="0"/>
                        <a:t>Support</a:t>
                      </a:r>
                      <a:r>
                        <a:rPr lang="en-US" baseline="0" dirty="0" smtClean="0"/>
                        <a:t> Services/</a:t>
                      </a:r>
                    </a:p>
                    <a:p>
                      <a:r>
                        <a:rPr lang="en-US" baseline="0" dirty="0" smtClean="0"/>
                        <a:t>CBO Partnerships</a:t>
                      </a:r>
                      <a:endParaRPr lang="en-US" dirty="0"/>
                    </a:p>
                  </a:txBody>
                  <a:tcPr/>
                </a:tc>
                <a:tc>
                  <a:txBody>
                    <a:bodyPr/>
                    <a:lstStyle/>
                    <a:p>
                      <a:r>
                        <a:rPr lang="en-US" dirty="0" err="1" smtClean="0"/>
                        <a:t>SparkPoint</a:t>
                      </a:r>
                      <a:endParaRPr lang="en-US" dirty="0" smtClean="0"/>
                    </a:p>
                    <a:p>
                      <a:r>
                        <a:rPr lang="en-US" dirty="0" smtClean="0"/>
                        <a:t>San</a:t>
                      </a:r>
                      <a:r>
                        <a:rPr lang="en-US" baseline="0" dirty="0" smtClean="0"/>
                        <a:t> Pablo EDC (internships)</a:t>
                      </a:r>
                      <a:endParaRPr lang="en-US" dirty="0"/>
                    </a:p>
                  </a:txBody>
                  <a:tcPr/>
                </a:tc>
                <a:tc>
                  <a:txBody>
                    <a:bodyPr/>
                    <a:lstStyle/>
                    <a:p>
                      <a:r>
                        <a:rPr lang="en-US" dirty="0" smtClean="0"/>
                        <a:t>$30,000</a:t>
                      </a:r>
                      <a:endParaRPr lang="en-US" dirty="0"/>
                    </a:p>
                  </a:txBody>
                  <a:tcPr/>
                </a:tc>
                <a:extLst>
                  <a:ext uri="{0D108BD9-81ED-4DB2-BD59-A6C34878D82A}">
                    <a16:rowId xmlns:a16="http://schemas.microsoft.com/office/drawing/2014/main" val="10006"/>
                  </a:ext>
                </a:extLst>
              </a:tr>
              <a:tr h="370840">
                <a:tc>
                  <a:txBody>
                    <a:bodyPr/>
                    <a:lstStyle/>
                    <a:p>
                      <a:r>
                        <a:rPr lang="en-US" dirty="0" smtClean="0"/>
                        <a:t>Workforce</a:t>
                      </a:r>
                      <a:r>
                        <a:rPr lang="en-US" baseline="0" dirty="0" smtClean="0"/>
                        <a:t> Development. Department</a:t>
                      </a:r>
                      <a:endParaRPr lang="en-US" dirty="0"/>
                    </a:p>
                  </a:txBody>
                  <a:tcPr/>
                </a:tc>
                <a:tc>
                  <a:txBody>
                    <a:bodyPr/>
                    <a:lstStyle/>
                    <a:p>
                      <a:r>
                        <a:rPr lang="en-US" dirty="0" smtClean="0"/>
                        <a:t>Partial salaries for dean</a:t>
                      </a:r>
                      <a:r>
                        <a:rPr lang="en-US" baseline="0" dirty="0" smtClean="0"/>
                        <a:t> and manager, travel expenses</a:t>
                      </a:r>
                      <a:r>
                        <a:rPr lang="en-US" baseline="0" smtClean="0"/>
                        <a:t>, supplies</a:t>
                      </a:r>
                      <a:endParaRPr lang="en-US" dirty="0"/>
                    </a:p>
                  </a:txBody>
                  <a:tcPr/>
                </a:tc>
                <a:tc>
                  <a:txBody>
                    <a:bodyPr/>
                    <a:lstStyle/>
                    <a:p>
                      <a:r>
                        <a:rPr lang="en-US" dirty="0" smtClean="0"/>
                        <a:t>$128,884</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3769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4" name="Shape 184"/>
          <p:cNvPicPr preferRelativeResize="0"/>
          <p:nvPr/>
        </p:nvPicPr>
        <p:blipFill>
          <a:blip r:embed="rId3">
            <a:alphaModFix/>
          </a:blip>
          <a:stretch>
            <a:fillRect/>
          </a:stretch>
        </p:blipFill>
        <p:spPr>
          <a:xfrm>
            <a:off x="7063587" y="1761525"/>
            <a:ext cx="1991525" cy="674674"/>
          </a:xfrm>
          <a:prstGeom prst="rect">
            <a:avLst/>
          </a:prstGeom>
          <a:noFill/>
          <a:ln>
            <a:noFill/>
          </a:ln>
        </p:spPr>
      </p:pic>
      <p:sp>
        <p:nvSpPr>
          <p:cNvPr id="185" name="Shape 185"/>
          <p:cNvSpPr txBox="1"/>
          <p:nvPr/>
        </p:nvSpPr>
        <p:spPr>
          <a:xfrm>
            <a:off x="629025" y="1238491"/>
            <a:ext cx="6662400" cy="5426734"/>
          </a:xfrm>
          <a:prstGeom prst="rect">
            <a:avLst/>
          </a:prstGeom>
          <a:noFill/>
          <a:ln>
            <a:noFill/>
          </a:ln>
        </p:spPr>
        <p:txBody>
          <a:bodyPr lIns="91425" tIns="91425" rIns="91425" bIns="91425" anchor="ctr" anchorCtr="0">
            <a:noAutofit/>
          </a:bodyPr>
          <a:lstStyle/>
          <a:p>
            <a:pPr marL="457200" lvl="0" indent="-323850" rtl="0">
              <a:lnSpc>
                <a:spcPct val="115000"/>
              </a:lnSpc>
              <a:spcBef>
                <a:spcPts val="0"/>
              </a:spcBef>
              <a:buSzPct val="100000"/>
              <a:buChar char="●"/>
            </a:pPr>
            <a:r>
              <a:rPr lang="en" sz="1800" b="1" dirty="0">
                <a:solidFill>
                  <a:srgbClr val="C00000"/>
                </a:solidFill>
              </a:rPr>
              <a:t>MORE</a:t>
            </a:r>
            <a:r>
              <a:rPr lang="en" sz="1800" dirty="0"/>
              <a:t> - Increase the amount of CTE instruction delivered (FTES, Headcount</a:t>
            </a:r>
            <a:r>
              <a:rPr lang="en" sz="1800" dirty="0" smtClean="0"/>
              <a:t>)</a:t>
            </a:r>
          </a:p>
          <a:p>
            <a:pPr marL="133350" lvl="0" rtl="0">
              <a:lnSpc>
                <a:spcPct val="115000"/>
              </a:lnSpc>
              <a:spcBef>
                <a:spcPts val="0"/>
              </a:spcBef>
              <a:buSzPct val="100000"/>
            </a:pPr>
            <a:endParaRPr lang="en" sz="1800" dirty="0"/>
          </a:p>
          <a:p>
            <a:pPr marL="457200" lvl="0" indent="-323850" rtl="0">
              <a:lnSpc>
                <a:spcPct val="115000"/>
              </a:lnSpc>
              <a:spcBef>
                <a:spcPts val="0"/>
              </a:spcBef>
              <a:buSzPct val="100000"/>
              <a:buChar char="●"/>
            </a:pPr>
            <a:r>
              <a:rPr lang="en" sz="1800" b="1" dirty="0">
                <a:solidFill>
                  <a:srgbClr val="C00000"/>
                </a:solidFill>
              </a:rPr>
              <a:t>BETTER</a:t>
            </a:r>
            <a:r>
              <a:rPr lang="en" sz="1800" dirty="0"/>
              <a:t> - Continuously improve CTE outcomes (Success, Completion, Job Placement, Job Retention, Wages</a:t>
            </a:r>
            <a:r>
              <a:rPr lang="en" sz="1800" dirty="0" smtClean="0"/>
              <a:t>,) </a:t>
            </a:r>
            <a:r>
              <a:rPr lang="en" sz="1800" dirty="0"/>
              <a:t>with a particular focus on completion of industry valued credentials, job placement, and wage </a:t>
            </a:r>
            <a:r>
              <a:rPr lang="en" sz="1800" dirty="0" smtClean="0"/>
              <a:t>advancement</a:t>
            </a:r>
          </a:p>
          <a:p>
            <a:pPr marL="133350" lvl="0" rtl="0">
              <a:lnSpc>
                <a:spcPct val="115000"/>
              </a:lnSpc>
              <a:spcBef>
                <a:spcPts val="0"/>
              </a:spcBef>
              <a:buSzPct val="100000"/>
            </a:pPr>
            <a:endParaRPr lang="en" sz="1800" dirty="0"/>
          </a:p>
          <a:p>
            <a:pPr marL="457200" lvl="0" indent="-323850" rtl="0">
              <a:lnSpc>
                <a:spcPct val="115000"/>
              </a:lnSpc>
              <a:spcBef>
                <a:spcPts val="0"/>
              </a:spcBef>
              <a:buSzPct val="100000"/>
              <a:buChar char="●"/>
            </a:pPr>
            <a:r>
              <a:rPr lang="en" sz="1800" b="1" dirty="0">
                <a:solidFill>
                  <a:srgbClr val="C00000"/>
                </a:solidFill>
              </a:rPr>
              <a:t>ALIGNMENT</a:t>
            </a:r>
            <a:r>
              <a:rPr lang="en" sz="1800" dirty="0"/>
              <a:t> </a:t>
            </a:r>
          </a:p>
          <a:p>
            <a:pPr marL="914400" lvl="1" indent="-323850" rtl="0">
              <a:lnSpc>
                <a:spcPct val="115000"/>
              </a:lnSpc>
              <a:spcBef>
                <a:spcPts val="0"/>
              </a:spcBef>
              <a:buSzPct val="100000"/>
              <a:buChar char="○"/>
            </a:pPr>
            <a:r>
              <a:rPr lang="en" sz="1800" dirty="0" smtClean="0"/>
              <a:t>Industry standards &amp; needs</a:t>
            </a:r>
          </a:p>
          <a:p>
            <a:pPr marL="914400" lvl="1" indent="-323850" rtl="0">
              <a:lnSpc>
                <a:spcPct val="115000"/>
              </a:lnSpc>
              <a:spcBef>
                <a:spcPts val="0"/>
              </a:spcBef>
              <a:buSzPct val="100000"/>
              <a:buChar char="○"/>
            </a:pPr>
            <a:r>
              <a:rPr lang="en" sz="1800" dirty="0" smtClean="0"/>
              <a:t>Career pathways (K-12, adult education, 4-year universities)</a:t>
            </a:r>
            <a:endParaRPr lang="en" sz="1800" b="1" dirty="0" smtClean="0"/>
          </a:p>
        </p:txBody>
      </p:sp>
      <p:sp>
        <p:nvSpPr>
          <p:cNvPr id="186" name="Shape 186"/>
          <p:cNvSpPr txBox="1">
            <a:spLocks noGrp="1"/>
          </p:cNvSpPr>
          <p:nvPr>
            <p:ph type="title"/>
          </p:nvPr>
        </p:nvSpPr>
        <p:spPr>
          <a:xfrm>
            <a:off x="629025" y="536573"/>
            <a:ext cx="7095600" cy="707700"/>
          </a:xfrm>
          <a:prstGeom prst="rect">
            <a:avLst/>
          </a:prstGeom>
        </p:spPr>
        <p:txBody>
          <a:bodyPr lIns="91425" tIns="91425" rIns="91425" bIns="91425" anchor="t" anchorCtr="0">
            <a:noAutofit/>
          </a:bodyPr>
          <a:lstStyle/>
          <a:p>
            <a:pPr lvl="0">
              <a:spcBef>
                <a:spcPts val="0"/>
              </a:spcBef>
              <a:buClr>
                <a:srgbClr val="000000"/>
              </a:buClr>
              <a:buSzPct val="39285"/>
              <a:buFont typeface="Arial"/>
              <a:buNone/>
            </a:pPr>
            <a:r>
              <a:rPr lang="en" dirty="0"/>
              <a:t>Strong Workforce Program Goals</a:t>
            </a:r>
          </a:p>
        </p:txBody>
      </p:sp>
      <p:sp>
        <p:nvSpPr>
          <p:cNvPr id="187" name="Shape 187"/>
          <p:cNvSpPr txBox="1">
            <a:spLocks noGrp="1"/>
          </p:cNvSpPr>
          <p:nvPr>
            <p:ph type="sldNum" idx="12"/>
          </p:nvPr>
        </p:nvSpPr>
        <p:spPr>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pic>
        <p:nvPicPr>
          <p:cNvPr id="188" name="Shape 188"/>
          <p:cNvPicPr preferRelativeResize="0"/>
          <p:nvPr/>
        </p:nvPicPr>
        <p:blipFill>
          <a:blip r:embed="rId4">
            <a:alphaModFix/>
          </a:blip>
          <a:stretch>
            <a:fillRect/>
          </a:stretch>
        </p:blipFill>
        <p:spPr>
          <a:xfrm>
            <a:off x="6938400" y="618774"/>
            <a:ext cx="2241900" cy="1060550"/>
          </a:xfrm>
          <a:prstGeom prst="rect">
            <a:avLst/>
          </a:prstGeom>
          <a:noFill/>
          <a:ln>
            <a:noFill/>
          </a:ln>
        </p:spPr>
      </p:pic>
      <p:pic>
        <p:nvPicPr>
          <p:cNvPr id="189" name="Shape 189"/>
          <p:cNvPicPr preferRelativeResize="0"/>
          <p:nvPr/>
        </p:nvPicPr>
        <p:blipFill>
          <a:blip r:embed="rId5">
            <a:alphaModFix/>
          </a:blip>
          <a:stretch>
            <a:fillRect/>
          </a:stretch>
        </p:blipFill>
        <p:spPr>
          <a:xfrm>
            <a:off x="7098002" y="3576274"/>
            <a:ext cx="1922695" cy="1105724"/>
          </a:xfrm>
          <a:prstGeom prst="rect">
            <a:avLst/>
          </a:prstGeom>
          <a:noFill/>
          <a:ln>
            <a:noFill/>
          </a:ln>
        </p:spPr>
      </p:pic>
      <p:pic>
        <p:nvPicPr>
          <p:cNvPr id="190" name="Shape 190"/>
          <p:cNvPicPr preferRelativeResize="0"/>
          <p:nvPr/>
        </p:nvPicPr>
        <p:blipFill>
          <a:blip r:embed="rId6">
            <a:alphaModFix amt="55000"/>
          </a:blip>
          <a:stretch>
            <a:fillRect/>
          </a:stretch>
        </p:blipFill>
        <p:spPr>
          <a:xfrm>
            <a:off x="8003699" y="5822075"/>
            <a:ext cx="625324" cy="58972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54C77"/>
                </a:solidFill>
              </a:rPr>
              <a:t>Strong Workforce </a:t>
            </a:r>
            <a:r>
              <a:rPr lang="en-US" dirty="0" smtClean="0"/>
              <a:t>Program Metrics</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3</a:t>
            </a:fld>
            <a:endParaRPr lang="en"/>
          </a:p>
        </p:txBody>
      </p:sp>
      <p:sp>
        <p:nvSpPr>
          <p:cNvPr id="4" name="TextBox 3"/>
          <p:cNvSpPr txBox="1"/>
          <p:nvPr/>
        </p:nvSpPr>
        <p:spPr>
          <a:xfrm>
            <a:off x="647900" y="2326510"/>
            <a:ext cx="7827578" cy="3877985"/>
          </a:xfrm>
          <a:prstGeom prst="rect">
            <a:avLst/>
          </a:prstGeom>
          <a:noFill/>
        </p:spPr>
        <p:txBody>
          <a:bodyPr wrap="square" rtlCol="0">
            <a:spAutoFit/>
          </a:bodyPr>
          <a:lstStyle/>
          <a:p>
            <a:r>
              <a:rPr lang="en-US" sz="2400" b="1" dirty="0">
                <a:solidFill>
                  <a:srgbClr val="054C77"/>
                </a:solidFill>
                <a:latin typeface="Lato" panose="020B0604020202020204" charset="0"/>
              </a:rPr>
              <a:t>Size of CTE Programs (“more”)</a:t>
            </a:r>
          </a:p>
          <a:p>
            <a:r>
              <a:rPr lang="en-US" sz="2000" dirty="0">
                <a:solidFill>
                  <a:srgbClr val="054C77"/>
                </a:solidFill>
                <a:latin typeface="Lato" panose="020B0604020202020204" charset="0"/>
              </a:rPr>
              <a:t>Enrollments</a:t>
            </a:r>
          </a:p>
          <a:p>
            <a:endParaRPr lang="en-US" sz="2400" dirty="0">
              <a:solidFill>
                <a:srgbClr val="054C77"/>
              </a:solidFill>
              <a:latin typeface="Lato" panose="020B0604020202020204" charset="0"/>
            </a:endParaRPr>
          </a:p>
          <a:p>
            <a:r>
              <a:rPr lang="en-US" sz="2400" b="1" dirty="0">
                <a:solidFill>
                  <a:srgbClr val="054C77"/>
                </a:solidFill>
                <a:latin typeface="Lato" panose="020B0604020202020204" charset="0"/>
              </a:rPr>
              <a:t>Outcomes for CTE Programs (“better”)</a:t>
            </a:r>
          </a:p>
          <a:p>
            <a:r>
              <a:rPr lang="en-US" sz="2000" dirty="0">
                <a:solidFill>
                  <a:srgbClr val="054C77"/>
                </a:solidFill>
                <a:latin typeface="Lato" panose="020B0604020202020204" charset="0"/>
              </a:rPr>
              <a:t>Completion</a:t>
            </a:r>
          </a:p>
          <a:p>
            <a:r>
              <a:rPr lang="en-US" sz="2000" dirty="0">
                <a:solidFill>
                  <a:srgbClr val="054C77"/>
                </a:solidFill>
                <a:latin typeface="Lato" panose="020B0604020202020204" charset="0"/>
              </a:rPr>
              <a:t>Transfer</a:t>
            </a:r>
          </a:p>
          <a:p>
            <a:r>
              <a:rPr lang="en-US" sz="2000" dirty="0">
                <a:solidFill>
                  <a:srgbClr val="054C77"/>
                </a:solidFill>
                <a:latin typeface="Lato" panose="020B0604020202020204" charset="0"/>
              </a:rPr>
              <a:t>Employment </a:t>
            </a:r>
          </a:p>
          <a:p>
            <a:r>
              <a:rPr lang="en-US" sz="2000" dirty="0">
                <a:solidFill>
                  <a:srgbClr val="054C77"/>
                </a:solidFill>
                <a:latin typeface="Lato" panose="020B0604020202020204" charset="0"/>
              </a:rPr>
              <a:t>Employment in field of study</a:t>
            </a:r>
          </a:p>
          <a:p>
            <a:r>
              <a:rPr lang="en-US" sz="2000" dirty="0">
                <a:solidFill>
                  <a:srgbClr val="054C77"/>
                </a:solidFill>
                <a:latin typeface="Lato" panose="020B0604020202020204" charset="0"/>
              </a:rPr>
              <a:t>Second quarter earnings</a:t>
            </a:r>
          </a:p>
          <a:p>
            <a:r>
              <a:rPr lang="en-US" sz="2000" dirty="0">
                <a:solidFill>
                  <a:srgbClr val="054C77"/>
                </a:solidFill>
                <a:latin typeface="Lato" panose="020B0604020202020204" charset="0"/>
              </a:rPr>
              <a:t>Median change in earnings</a:t>
            </a:r>
          </a:p>
          <a:p>
            <a:r>
              <a:rPr lang="en-US" sz="2000" dirty="0">
                <a:solidFill>
                  <a:srgbClr val="054C77"/>
                </a:solidFill>
                <a:latin typeface="Lato" panose="020B0604020202020204" charset="0"/>
              </a:rPr>
              <a:t>Proportion of students who attained a living wage</a:t>
            </a:r>
          </a:p>
          <a:p>
            <a:endParaRPr lang="en-US" sz="1200" dirty="0"/>
          </a:p>
        </p:txBody>
      </p:sp>
      <p:sp>
        <p:nvSpPr>
          <p:cNvPr id="5" name="TextBox 4"/>
          <p:cNvSpPr txBox="1"/>
          <p:nvPr/>
        </p:nvSpPr>
        <p:spPr>
          <a:xfrm>
            <a:off x="1041721" y="1278173"/>
            <a:ext cx="6620719" cy="646331"/>
          </a:xfrm>
          <a:prstGeom prst="rect">
            <a:avLst/>
          </a:prstGeom>
          <a:noFill/>
        </p:spPr>
        <p:txBody>
          <a:bodyPr wrap="square" rtlCol="0">
            <a:spAutoFit/>
          </a:bodyPr>
          <a:lstStyle/>
          <a:p>
            <a:pPr algn="ctr"/>
            <a:r>
              <a:rPr lang="en-US" sz="3600" dirty="0" smtClean="0">
                <a:solidFill>
                  <a:schemeClr val="accent4">
                    <a:lumMod val="75000"/>
                  </a:schemeClr>
                </a:solidFill>
              </a:rPr>
              <a:t>“More &amp; Better”</a:t>
            </a:r>
            <a:endParaRPr lang="en-US" sz="3600" dirty="0">
              <a:solidFill>
                <a:schemeClr val="accent4">
                  <a:lumMod val="75000"/>
                </a:schemeClr>
              </a:solidFill>
            </a:endParaRPr>
          </a:p>
        </p:txBody>
      </p:sp>
    </p:spTree>
    <p:extLst>
      <p:ext uri="{BB962C8B-B14F-4D97-AF65-F5344CB8AC3E}">
        <p14:creationId xmlns:p14="http://schemas.microsoft.com/office/powerpoint/2010/main" val="3566849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202" name="Shape 20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SWP Funding</a:t>
            </a:r>
          </a:p>
        </p:txBody>
      </p:sp>
      <p:sp>
        <p:nvSpPr>
          <p:cNvPr id="195" name="Shape 195"/>
          <p:cNvSpPr txBox="1">
            <a:spLocks noGrp="1"/>
          </p:cNvSpPr>
          <p:nvPr>
            <p:ph type="sldNum" idx="12"/>
          </p:nvPr>
        </p:nvSpPr>
        <p:spPr>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pic>
        <p:nvPicPr>
          <p:cNvPr id="196" name="Shape 196" title="2016-17"/>
          <p:cNvPicPr preferRelativeResize="0"/>
          <p:nvPr/>
        </p:nvPicPr>
        <p:blipFill>
          <a:blip r:embed="rId3">
            <a:alphaModFix/>
          </a:blip>
          <a:stretch>
            <a:fillRect/>
          </a:stretch>
        </p:blipFill>
        <p:spPr>
          <a:xfrm>
            <a:off x="0" y="1375497"/>
            <a:ext cx="5470135" cy="3494949"/>
          </a:xfrm>
          <a:prstGeom prst="rect">
            <a:avLst/>
          </a:prstGeom>
          <a:noFill/>
          <a:ln>
            <a:noFill/>
          </a:ln>
        </p:spPr>
      </p:pic>
      <p:pic>
        <p:nvPicPr>
          <p:cNvPr id="197" name="Shape 197" title="2017-18 &amp; beyond"/>
          <p:cNvPicPr preferRelativeResize="0"/>
          <p:nvPr/>
        </p:nvPicPr>
        <p:blipFill>
          <a:blip r:embed="rId4">
            <a:alphaModFix/>
          </a:blip>
          <a:stretch>
            <a:fillRect/>
          </a:stretch>
        </p:blipFill>
        <p:spPr>
          <a:xfrm>
            <a:off x="4428608" y="1375497"/>
            <a:ext cx="5589183" cy="3445790"/>
          </a:xfrm>
          <a:prstGeom prst="rect">
            <a:avLst/>
          </a:prstGeom>
          <a:noFill/>
          <a:ln>
            <a:noFill/>
          </a:ln>
        </p:spPr>
      </p:pic>
      <p:sp>
        <p:nvSpPr>
          <p:cNvPr id="199" name="Shape 199"/>
          <p:cNvSpPr/>
          <p:nvPr/>
        </p:nvSpPr>
        <p:spPr>
          <a:xfrm>
            <a:off x="1064475" y="4747424"/>
            <a:ext cx="4105200" cy="180900"/>
          </a:xfrm>
          <a:prstGeom prst="rect">
            <a:avLst/>
          </a:prstGeom>
          <a:solidFill>
            <a:srgbClr val="3366CC"/>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rgbClr val="FFFFFF"/>
                </a:solidFill>
              </a:rPr>
              <a:t>FY 2016-17: 7/1/16 - 12/31/18</a:t>
            </a:r>
          </a:p>
        </p:txBody>
      </p:sp>
      <p:sp>
        <p:nvSpPr>
          <p:cNvPr id="200" name="Shape 200"/>
          <p:cNvSpPr/>
          <p:nvPr/>
        </p:nvSpPr>
        <p:spPr>
          <a:xfrm>
            <a:off x="3156506" y="4918561"/>
            <a:ext cx="4105200" cy="180900"/>
          </a:xfrm>
          <a:prstGeom prst="rect">
            <a:avLst/>
          </a:prstGeom>
          <a:solidFill>
            <a:srgbClr val="FF9912"/>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FY 2017-18: 7/1/17 - 12/31/19</a:t>
            </a:r>
          </a:p>
        </p:txBody>
      </p:sp>
      <p:sp>
        <p:nvSpPr>
          <p:cNvPr id="201" name="Shape 201"/>
          <p:cNvSpPr/>
          <p:nvPr/>
        </p:nvSpPr>
        <p:spPr>
          <a:xfrm>
            <a:off x="4135500" y="5099461"/>
            <a:ext cx="4105200" cy="180900"/>
          </a:xfrm>
          <a:prstGeom prst="rect">
            <a:avLst/>
          </a:prstGeom>
          <a:solidFill>
            <a:srgbClr val="DC3912"/>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FY 2018-19: 7/1/18 - 12/31/20</a:t>
            </a:r>
          </a:p>
        </p:txBody>
      </p:sp>
      <p:sp>
        <p:nvSpPr>
          <p:cNvPr id="203" name="Shape 203"/>
          <p:cNvSpPr txBox="1"/>
          <p:nvPr/>
        </p:nvSpPr>
        <p:spPr>
          <a:xfrm>
            <a:off x="1025044" y="4889228"/>
            <a:ext cx="734700" cy="308400"/>
          </a:xfrm>
          <a:prstGeom prst="rect">
            <a:avLst/>
          </a:prstGeom>
          <a:noFill/>
          <a:ln>
            <a:noFill/>
          </a:ln>
        </p:spPr>
        <p:txBody>
          <a:bodyPr lIns="91425" tIns="91425" rIns="91425" bIns="91425" anchor="t" anchorCtr="0">
            <a:noAutofit/>
          </a:bodyPr>
          <a:lstStyle/>
          <a:p>
            <a:pPr lvl="0">
              <a:spcBef>
                <a:spcPts val="0"/>
              </a:spcBef>
              <a:buNone/>
            </a:pPr>
            <a:r>
              <a:rPr lang="en" dirty="0">
                <a:solidFill>
                  <a:srgbClr val="0070C0"/>
                </a:solidFill>
              </a:rPr>
              <a:t>7/1/16</a:t>
            </a:r>
          </a:p>
        </p:txBody>
      </p:sp>
      <p:sp>
        <p:nvSpPr>
          <p:cNvPr id="204" name="Shape 204"/>
          <p:cNvSpPr txBox="1"/>
          <p:nvPr/>
        </p:nvSpPr>
        <p:spPr>
          <a:xfrm>
            <a:off x="4428608" y="4432426"/>
            <a:ext cx="1015500" cy="3084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0070C0"/>
                </a:solidFill>
              </a:rPr>
              <a:t>12/31/18</a:t>
            </a:r>
          </a:p>
        </p:txBody>
      </p:sp>
      <p:sp>
        <p:nvSpPr>
          <p:cNvPr id="205" name="Shape 205"/>
          <p:cNvSpPr txBox="1"/>
          <p:nvPr/>
        </p:nvSpPr>
        <p:spPr>
          <a:xfrm>
            <a:off x="3074218" y="5023239"/>
            <a:ext cx="734700" cy="3084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FF9912"/>
                </a:solidFill>
              </a:rPr>
              <a:t>7/1/17</a:t>
            </a:r>
          </a:p>
        </p:txBody>
      </p:sp>
      <p:sp>
        <p:nvSpPr>
          <p:cNvPr id="206" name="Shape 206"/>
          <p:cNvSpPr txBox="1"/>
          <p:nvPr/>
        </p:nvSpPr>
        <p:spPr>
          <a:xfrm>
            <a:off x="6437973" y="4561524"/>
            <a:ext cx="1015500" cy="3084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FF9912"/>
                </a:solidFill>
              </a:rPr>
              <a:t>12/31/19</a:t>
            </a:r>
          </a:p>
        </p:txBody>
      </p:sp>
      <p:sp>
        <p:nvSpPr>
          <p:cNvPr id="207" name="Shape 207"/>
          <p:cNvSpPr txBox="1"/>
          <p:nvPr/>
        </p:nvSpPr>
        <p:spPr>
          <a:xfrm>
            <a:off x="4061258" y="5235432"/>
            <a:ext cx="734700" cy="3084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00000"/>
                </a:solidFill>
              </a:rPr>
              <a:t>7/1/18</a:t>
            </a:r>
          </a:p>
        </p:txBody>
      </p:sp>
      <p:sp>
        <p:nvSpPr>
          <p:cNvPr id="208" name="Shape 208"/>
          <p:cNvSpPr txBox="1"/>
          <p:nvPr/>
        </p:nvSpPr>
        <p:spPr>
          <a:xfrm>
            <a:off x="7541283" y="5257897"/>
            <a:ext cx="1015500" cy="308400"/>
          </a:xfrm>
          <a:prstGeom prst="rect">
            <a:avLst/>
          </a:prstGeom>
          <a:noFill/>
          <a:ln>
            <a:noFill/>
          </a:ln>
        </p:spPr>
        <p:txBody>
          <a:bodyPr lIns="91425" tIns="91425" rIns="91425" bIns="91425" anchor="t" anchorCtr="0">
            <a:noAutofit/>
          </a:bodyPr>
          <a:lstStyle/>
          <a:p>
            <a:pPr lvl="0" rtl="0">
              <a:spcBef>
                <a:spcPts val="0"/>
              </a:spcBef>
              <a:buNone/>
            </a:pPr>
            <a:r>
              <a:rPr lang="en" dirty="0">
                <a:solidFill>
                  <a:srgbClr val="C00000"/>
                </a:solidFill>
              </a:rPr>
              <a:t>12/31/20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Allocation</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5</a:t>
            </a:fld>
            <a:endParaRPr lang="en"/>
          </a:p>
        </p:txBody>
      </p:sp>
      <p:sp>
        <p:nvSpPr>
          <p:cNvPr id="6" name="TextBox 5"/>
          <p:cNvSpPr txBox="1"/>
          <p:nvPr/>
        </p:nvSpPr>
        <p:spPr>
          <a:xfrm>
            <a:off x="954911" y="1122744"/>
            <a:ext cx="7303626" cy="1815882"/>
          </a:xfrm>
          <a:prstGeom prst="rect">
            <a:avLst/>
          </a:prstGeom>
          <a:noFill/>
        </p:spPr>
        <p:txBody>
          <a:bodyPr wrap="square" rtlCol="0">
            <a:spAutoFit/>
          </a:bodyPr>
          <a:lstStyle/>
          <a:p>
            <a:r>
              <a:rPr lang="en-US" dirty="0" smtClean="0"/>
              <a:t>	</a:t>
            </a:r>
            <a:r>
              <a:rPr lang="en-US" sz="2800" dirty="0" smtClean="0">
                <a:solidFill>
                  <a:schemeClr val="accent4">
                    <a:lumMod val="75000"/>
                  </a:schemeClr>
                </a:solidFill>
                <a:latin typeface="Lato" panose="020B0604020202020204" charset="0"/>
              </a:rPr>
              <a:t>Local - $1,046,947</a:t>
            </a:r>
          </a:p>
          <a:p>
            <a:r>
              <a:rPr lang="en-US" sz="2800" dirty="0">
                <a:solidFill>
                  <a:schemeClr val="accent4">
                    <a:lumMod val="75000"/>
                  </a:schemeClr>
                </a:solidFill>
                <a:latin typeface="Lato" panose="020B0604020202020204" charset="0"/>
              </a:rPr>
              <a:t>	</a:t>
            </a:r>
            <a:r>
              <a:rPr lang="en-US" sz="2800" dirty="0" smtClean="0">
                <a:solidFill>
                  <a:schemeClr val="accent4">
                    <a:lumMod val="75000"/>
                  </a:schemeClr>
                </a:solidFill>
                <a:latin typeface="Lato" panose="020B0604020202020204" charset="0"/>
              </a:rPr>
              <a:t>Regional - $493,607</a:t>
            </a:r>
          </a:p>
          <a:p>
            <a:endParaRPr lang="en-US" sz="2800" b="1" dirty="0">
              <a:solidFill>
                <a:schemeClr val="accent1">
                  <a:lumMod val="75000"/>
                </a:schemeClr>
              </a:solidFill>
              <a:latin typeface="Lato" panose="020B0604020202020204" charset="0"/>
            </a:endParaRPr>
          </a:p>
          <a:p>
            <a:r>
              <a:rPr lang="en-US" sz="2800" b="1" dirty="0" smtClean="0">
                <a:solidFill>
                  <a:schemeClr val="accent1">
                    <a:lumMod val="75000"/>
                  </a:schemeClr>
                </a:solidFill>
                <a:latin typeface="Lato" panose="020B0604020202020204" charset="0"/>
              </a:rPr>
              <a:t>	</a:t>
            </a:r>
            <a:r>
              <a:rPr lang="en-US" sz="2800" b="1" dirty="0" smtClean="0">
                <a:solidFill>
                  <a:srgbClr val="FF0000"/>
                </a:solidFill>
                <a:latin typeface="Lato" panose="020B0604020202020204" charset="0"/>
              </a:rPr>
              <a:t>TOTAL:</a:t>
            </a:r>
            <a:r>
              <a:rPr lang="en-US" sz="2800" b="1" dirty="0" smtClean="0">
                <a:solidFill>
                  <a:schemeClr val="accent1">
                    <a:lumMod val="75000"/>
                  </a:schemeClr>
                </a:solidFill>
                <a:latin typeface="Lato" panose="020B0604020202020204" charset="0"/>
              </a:rPr>
              <a:t> </a:t>
            </a:r>
            <a:r>
              <a:rPr lang="en-US" sz="2800" b="1" dirty="0" smtClean="0">
                <a:solidFill>
                  <a:srgbClr val="FF0000"/>
                </a:solidFill>
                <a:latin typeface="Lato" panose="020B0604020202020204" charset="0"/>
              </a:rPr>
              <a:t>$1,526,304</a:t>
            </a:r>
            <a:endParaRPr lang="en-US" sz="2800" b="1" dirty="0">
              <a:solidFill>
                <a:srgbClr val="FF0000"/>
              </a:solidFill>
              <a:latin typeface="Lato" panose="020B0604020202020204" charset="0"/>
            </a:endParaRPr>
          </a:p>
        </p:txBody>
      </p:sp>
      <p:sp>
        <p:nvSpPr>
          <p:cNvPr id="7" name="TextBox 6"/>
          <p:cNvSpPr txBox="1"/>
          <p:nvPr/>
        </p:nvSpPr>
        <p:spPr>
          <a:xfrm>
            <a:off x="856527" y="3368233"/>
            <a:ext cx="7500395" cy="2882096"/>
          </a:xfrm>
          <a:prstGeom prst="rect">
            <a:avLst/>
          </a:prstGeom>
          <a:noFill/>
        </p:spPr>
        <p:txBody>
          <a:bodyPr wrap="square" rtlCol="0">
            <a:spAutoFit/>
          </a:bodyPr>
          <a:lstStyle/>
          <a:p>
            <a:endParaRPr lang="en-US" dirty="0"/>
          </a:p>
        </p:txBody>
      </p:sp>
      <p:sp>
        <p:nvSpPr>
          <p:cNvPr id="8" name="TextBox 7"/>
          <p:cNvSpPr txBox="1"/>
          <p:nvPr/>
        </p:nvSpPr>
        <p:spPr>
          <a:xfrm>
            <a:off x="740780" y="3368233"/>
            <a:ext cx="7616142" cy="2677656"/>
          </a:xfrm>
          <a:prstGeom prst="rect">
            <a:avLst/>
          </a:prstGeom>
          <a:noFill/>
        </p:spPr>
        <p:txBody>
          <a:bodyPr wrap="square" rtlCol="0">
            <a:spAutoFit/>
          </a:bodyPr>
          <a:lstStyle/>
          <a:p>
            <a:r>
              <a:rPr lang="en-US" sz="2800" dirty="0" smtClean="0">
                <a:solidFill>
                  <a:srgbClr val="055077"/>
                </a:solidFill>
                <a:latin typeface="Lato"/>
                <a:sym typeface="Lato"/>
              </a:rPr>
              <a:t>Types of Grants</a:t>
            </a:r>
          </a:p>
          <a:p>
            <a:endParaRPr lang="en-US" sz="3600" dirty="0">
              <a:solidFill>
                <a:srgbClr val="055077"/>
              </a:solidFill>
              <a:latin typeface="Lato" panose="020B0604020202020204" charset="0"/>
              <a:sym typeface="Lato"/>
            </a:endParaRPr>
          </a:p>
          <a:p>
            <a:r>
              <a:rPr lang="en-US" sz="1800" b="1" dirty="0" smtClean="0">
                <a:solidFill>
                  <a:schemeClr val="accent4">
                    <a:lumMod val="75000"/>
                  </a:schemeClr>
                </a:solidFill>
                <a:latin typeface="Lato" panose="020B0604020202020204" charset="0"/>
              </a:rPr>
              <a:t>Local Funds </a:t>
            </a:r>
            <a:r>
              <a:rPr lang="en-US" sz="1800" dirty="0">
                <a:solidFill>
                  <a:schemeClr val="accent4">
                    <a:lumMod val="75000"/>
                  </a:schemeClr>
                </a:solidFill>
                <a:latin typeface="Lato" panose="020B0604020202020204" charset="0"/>
              </a:rPr>
              <a:t>– </a:t>
            </a:r>
            <a:r>
              <a:rPr lang="en-US" sz="1800" dirty="0" smtClean="0">
                <a:solidFill>
                  <a:schemeClr val="accent4">
                    <a:lumMod val="75000"/>
                  </a:schemeClr>
                </a:solidFill>
                <a:latin typeface="Lato" panose="020B0604020202020204" charset="0"/>
              </a:rPr>
              <a:t>Grants given to colleges </a:t>
            </a:r>
            <a:r>
              <a:rPr lang="en-US" sz="1800" dirty="0">
                <a:solidFill>
                  <a:schemeClr val="accent4">
                    <a:lumMod val="75000"/>
                  </a:schemeClr>
                </a:solidFill>
                <a:latin typeface="Lato" panose="020B0604020202020204" charset="0"/>
              </a:rPr>
              <a:t>that directly </a:t>
            </a:r>
            <a:r>
              <a:rPr lang="en-US" sz="1800" dirty="0" smtClean="0">
                <a:solidFill>
                  <a:schemeClr val="accent4">
                    <a:lumMod val="75000"/>
                  </a:schemeClr>
                </a:solidFill>
                <a:latin typeface="Lato" panose="020B0604020202020204" charset="0"/>
              </a:rPr>
              <a:t>support local CTE programs and students</a:t>
            </a:r>
          </a:p>
          <a:p>
            <a:endParaRPr lang="en-US" sz="1800" dirty="0">
              <a:solidFill>
                <a:schemeClr val="accent4">
                  <a:lumMod val="75000"/>
                </a:schemeClr>
              </a:solidFill>
              <a:latin typeface="Lato" panose="020B0604020202020204" charset="0"/>
            </a:endParaRPr>
          </a:p>
          <a:p>
            <a:r>
              <a:rPr lang="en-US" sz="1800" b="1" dirty="0" smtClean="0">
                <a:solidFill>
                  <a:schemeClr val="accent4">
                    <a:lumMod val="75000"/>
                  </a:schemeClr>
                </a:solidFill>
                <a:latin typeface="Lato" panose="020B0604020202020204" charset="0"/>
              </a:rPr>
              <a:t>Regional Funds </a:t>
            </a:r>
            <a:r>
              <a:rPr lang="en-US" sz="1800" dirty="0" smtClean="0">
                <a:solidFill>
                  <a:schemeClr val="accent4">
                    <a:lumMod val="75000"/>
                  </a:schemeClr>
                </a:solidFill>
                <a:latin typeface="Lato" panose="020B0604020202020204" charset="0"/>
              </a:rPr>
              <a:t>– Grants given to colleges to invest in regional infrastructure and common projects across colleges</a:t>
            </a:r>
            <a:endParaRPr lang="en-US" sz="1800" dirty="0">
              <a:solidFill>
                <a:schemeClr val="accent4">
                  <a:lumMod val="75000"/>
                </a:schemeClr>
              </a:solidFill>
              <a:latin typeface="Lato" panose="020B0604020202020204" charset="0"/>
            </a:endParaRPr>
          </a:p>
          <a:p>
            <a:endParaRPr lang="en-US" dirty="0"/>
          </a:p>
        </p:txBody>
      </p:sp>
    </p:spTree>
    <p:extLst>
      <p:ext uri="{BB962C8B-B14F-4D97-AF65-F5344CB8AC3E}">
        <p14:creationId xmlns:p14="http://schemas.microsoft.com/office/powerpoint/2010/main" val="232051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67" y="691731"/>
            <a:ext cx="3973640" cy="811754"/>
          </a:xfrm>
        </p:spPr>
        <p:txBody>
          <a:bodyPr/>
          <a:lstStyle/>
          <a:p>
            <a:r>
              <a:rPr lang="en-US" dirty="0" smtClean="0"/>
              <a:t>Allowable Uses of Funds</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6</a:t>
            </a:fld>
            <a:endParaRPr lang="en"/>
          </a:p>
        </p:txBody>
      </p:sp>
      <p:sp>
        <p:nvSpPr>
          <p:cNvPr id="4" name="Shape 291"/>
          <p:cNvSpPr txBox="1"/>
          <p:nvPr/>
        </p:nvSpPr>
        <p:spPr>
          <a:xfrm>
            <a:off x="401782" y="1578582"/>
            <a:ext cx="4811700" cy="2106000"/>
          </a:xfrm>
          <a:prstGeom prst="rect">
            <a:avLst/>
          </a:prstGeom>
          <a:solidFill>
            <a:schemeClr val="lt1"/>
          </a:solidFill>
          <a:ln>
            <a:noFill/>
          </a:ln>
        </p:spPr>
        <p:txBody>
          <a:bodyPr lIns="91425" tIns="45700" rIns="91425" bIns="45700" anchor="t" anchorCtr="0">
            <a:noAutofit/>
          </a:bodyPr>
          <a:lstStyle/>
          <a:p>
            <a:pPr marL="457200" marR="0" lvl="0" indent="-457200" algn="l" rtl="0">
              <a:lnSpc>
                <a:spcPct val="150000"/>
              </a:lnSpc>
              <a:spcBef>
                <a:spcPts val="0"/>
              </a:spcBef>
              <a:spcAft>
                <a:spcPts val="0"/>
              </a:spcAft>
              <a:buClr>
                <a:srgbClr val="000000"/>
              </a:buClr>
              <a:buSzPct val="100000"/>
              <a:buFont typeface="Arial"/>
              <a:buChar char="•"/>
            </a:pPr>
            <a:r>
              <a:rPr lang="en" sz="2500" b="1" i="0" u="none" strike="noStrike" cap="none" dirty="0">
                <a:solidFill>
                  <a:srgbClr val="000000"/>
                </a:solidFill>
                <a:latin typeface="Calibri"/>
                <a:ea typeface="Calibri"/>
                <a:cs typeface="Calibri"/>
                <a:sym typeface="Calibri"/>
              </a:rPr>
              <a:t>Increase </a:t>
            </a:r>
            <a:r>
              <a:rPr lang="en" sz="2500" b="1" i="0" u="sng" strike="noStrike" cap="none" dirty="0">
                <a:solidFill>
                  <a:srgbClr val="000000"/>
                </a:solidFill>
                <a:latin typeface="Calibri"/>
                <a:ea typeface="Calibri"/>
                <a:cs typeface="Calibri"/>
                <a:sym typeface="Calibri"/>
              </a:rPr>
              <a:t>quantity</a:t>
            </a:r>
            <a:r>
              <a:rPr lang="en" sz="2500" b="1" i="0" u="none" strike="noStrike" cap="none" dirty="0">
                <a:solidFill>
                  <a:srgbClr val="000000"/>
                </a:solidFill>
                <a:latin typeface="Calibri"/>
                <a:ea typeface="Calibri"/>
                <a:cs typeface="Calibri"/>
                <a:sym typeface="Calibri"/>
              </a:rPr>
              <a:t> of CTE</a:t>
            </a:r>
          </a:p>
          <a:p>
            <a:pPr marL="457200" marR="0" lvl="0" indent="-457200" algn="l" rtl="0">
              <a:lnSpc>
                <a:spcPct val="150000"/>
              </a:lnSpc>
              <a:spcBef>
                <a:spcPts val="0"/>
              </a:spcBef>
              <a:spcAft>
                <a:spcPts val="0"/>
              </a:spcAft>
              <a:buClr>
                <a:srgbClr val="000000"/>
              </a:buClr>
              <a:buSzPct val="100000"/>
              <a:buFont typeface="Arial"/>
              <a:buChar char="•"/>
            </a:pPr>
            <a:r>
              <a:rPr lang="en" sz="2500" b="1" i="0" u="none" strike="noStrike" cap="none" dirty="0">
                <a:solidFill>
                  <a:srgbClr val="000000"/>
                </a:solidFill>
                <a:latin typeface="Calibri"/>
                <a:ea typeface="Calibri"/>
                <a:cs typeface="Calibri"/>
                <a:sym typeface="Calibri"/>
              </a:rPr>
              <a:t>Improve </a:t>
            </a:r>
            <a:r>
              <a:rPr lang="en" sz="2500" b="1" i="0" u="sng" strike="noStrike" cap="none" dirty="0">
                <a:solidFill>
                  <a:srgbClr val="000000"/>
                </a:solidFill>
                <a:latin typeface="Calibri"/>
                <a:ea typeface="Calibri"/>
                <a:cs typeface="Calibri"/>
                <a:sym typeface="Calibri"/>
              </a:rPr>
              <a:t>quality</a:t>
            </a:r>
            <a:r>
              <a:rPr lang="en" sz="2500" b="1" i="0" u="none" strike="noStrike" cap="none" dirty="0">
                <a:solidFill>
                  <a:srgbClr val="000000"/>
                </a:solidFill>
                <a:latin typeface="Calibri"/>
                <a:ea typeface="Calibri"/>
                <a:cs typeface="Calibri"/>
                <a:sym typeface="Calibri"/>
              </a:rPr>
              <a:t> of CTE</a:t>
            </a:r>
          </a:p>
          <a:p>
            <a:pPr marL="457200" marR="0" lvl="0" indent="-457200" algn="l" rtl="0">
              <a:lnSpc>
                <a:spcPct val="150000"/>
              </a:lnSpc>
              <a:spcBef>
                <a:spcPts val="0"/>
              </a:spcBef>
              <a:spcAft>
                <a:spcPts val="0"/>
              </a:spcAft>
              <a:buClr>
                <a:srgbClr val="000000"/>
              </a:buClr>
              <a:buFont typeface="Arial"/>
              <a:buNone/>
            </a:pPr>
            <a:endParaRPr sz="2500" b="1" i="0" u="none" strike="noStrike" cap="none" dirty="0">
              <a:solidFill>
                <a:srgbClr val="000000"/>
              </a:solidFill>
              <a:latin typeface="Calibri"/>
              <a:ea typeface="Calibri"/>
              <a:cs typeface="Calibri"/>
              <a:sym typeface="Calibri"/>
            </a:endParaRPr>
          </a:p>
          <a:p>
            <a:pPr marL="457200" marR="0" lvl="0" indent="-457200" algn="l" rtl="0">
              <a:lnSpc>
                <a:spcPct val="150000"/>
              </a:lnSpc>
              <a:spcBef>
                <a:spcPts val="0"/>
              </a:spcBef>
              <a:spcAft>
                <a:spcPts val="0"/>
              </a:spcAft>
              <a:buClr>
                <a:srgbClr val="000000"/>
              </a:buClr>
              <a:buFont typeface="Arial"/>
              <a:buNone/>
            </a:pPr>
            <a:endParaRPr sz="2500" b="1" i="0" u="none" strike="noStrike" cap="none" dirty="0">
              <a:solidFill>
                <a:srgbClr val="000000"/>
              </a:solidFill>
              <a:latin typeface="Calibri"/>
              <a:ea typeface="Calibri"/>
              <a:cs typeface="Calibri"/>
              <a:sym typeface="Calibri"/>
            </a:endParaRPr>
          </a:p>
          <a:p>
            <a:pPr marL="457200" marR="0" lvl="0" indent="-457200" algn="l" rtl="0">
              <a:lnSpc>
                <a:spcPct val="150000"/>
              </a:lnSpc>
              <a:spcBef>
                <a:spcPts val="0"/>
              </a:spcBef>
              <a:spcAft>
                <a:spcPts val="0"/>
              </a:spcAft>
              <a:buClr>
                <a:srgbClr val="000000"/>
              </a:buClr>
              <a:buSzPct val="100000"/>
              <a:buFont typeface="Arial"/>
              <a:buChar char="•"/>
            </a:pPr>
            <a:r>
              <a:rPr lang="en" sz="2500" b="1" i="0" u="none" strike="noStrike" cap="none" dirty="0">
                <a:solidFill>
                  <a:srgbClr val="000000"/>
                </a:solidFill>
                <a:latin typeface="Calibri"/>
                <a:ea typeface="Calibri"/>
                <a:cs typeface="Calibri"/>
                <a:sym typeface="Calibri"/>
              </a:rPr>
              <a:t>Directed student services</a:t>
            </a:r>
          </a:p>
          <a:p>
            <a:pPr marL="457200" marR="0" lvl="0" indent="-457200" algn="l" rtl="0">
              <a:lnSpc>
                <a:spcPct val="150000"/>
              </a:lnSpc>
              <a:spcBef>
                <a:spcPts val="0"/>
              </a:spcBef>
              <a:spcAft>
                <a:spcPts val="0"/>
              </a:spcAft>
              <a:buClr>
                <a:srgbClr val="000000"/>
              </a:buClr>
              <a:buFont typeface="Arial"/>
              <a:buNone/>
            </a:pPr>
            <a:endParaRPr sz="2500" b="1" i="0" u="none" strike="noStrike" cap="none" dirty="0">
              <a:solidFill>
                <a:srgbClr val="000000"/>
              </a:solidFill>
              <a:latin typeface="Calibri"/>
              <a:ea typeface="Calibri"/>
              <a:cs typeface="Calibri"/>
              <a:sym typeface="Calibri"/>
            </a:endParaRPr>
          </a:p>
        </p:txBody>
      </p:sp>
      <p:sp>
        <p:nvSpPr>
          <p:cNvPr id="5" name="Shape 292"/>
          <p:cNvSpPr txBox="1"/>
          <p:nvPr/>
        </p:nvSpPr>
        <p:spPr>
          <a:xfrm>
            <a:off x="5314603" y="1723438"/>
            <a:ext cx="3539700" cy="9234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b="0" i="0" u="none" strike="noStrike" cap="none" dirty="0">
                <a:solidFill>
                  <a:schemeClr val="dk1"/>
                </a:solidFill>
                <a:latin typeface="Calibri"/>
                <a:ea typeface="Calibri"/>
                <a:cs typeface="Calibri"/>
                <a:sym typeface="Calibri"/>
              </a:rPr>
              <a:t>Courses, programs, pathways, credentials (licensure), certificates, degrees</a:t>
            </a:r>
          </a:p>
        </p:txBody>
      </p:sp>
      <p:cxnSp>
        <p:nvCxnSpPr>
          <p:cNvPr id="6" name="Shape 295"/>
          <p:cNvCxnSpPr/>
          <p:nvPr/>
        </p:nvCxnSpPr>
        <p:spPr>
          <a:xfrm>
            <a:off x="4632960" y="2156286"/>
            <a:ext cx="498900" cy="0"/>
          </a:xfrm>
          <a:prstGeom prst="straightConnector1">
            <a:avLst/>
          </a:prstGeom>
          <a:noFill/>
          <a:ln w="9525" cap="flat" cmpd="sng">
            <a:solidFill>
              <a:srgbClr val="4A7DBA"/>
            </a:solidFill>
            <a:prstDash val="solid"/>
            <a:round/>
            <a:headEnd type="none" w="med" len="med"/>
            <a:tailEnd type="stealth" w="lg" len="lg"/>
          </a:ln>
        </p:spPr>
      </p:cxnSp>
      <p:sp>
        <p:nvSpPr>
          <p:cNvPr id="7" name="Shape 294"/>
          <p:cNvSpPr txBox="1"/>
          <p:nvPr/>
        </p:nvSpPr>
        <p:spPr>
          <a:xfrm>
            <a:off x="914400" y="3064307"/>
            <a:ext cx="7315200" cy="630900"/>
          </a:xfrm>
          <a:prstGeom prst="rect">
            <a:avLst/>
          </a:prstGeom>
          <a:solidFill>
            <a:srgbClr val="C5D8F1"/>
          </a:solidFill>
          <a:ln>
            <a:noFill/>
          </a:ln>
        </p:spPr>
        <p:txBody>
          <a:bodyPr lIns="91425" tIns="45700" rIns="91425" bIns="45700" anchor="t" anchorCtr="0">
            <a:noAutofit/>
          </a:bodyPr>
          <a:lstStyle/>
          <a:p>
            <a:pPr marL="0" marR="0" lvl="0" indent="0" algn="ctr" rtl="0">
              <a:spcBef>
                <a:spcPts val="0"/>
              </a:spcBef>
              <a:buSzPct val="25000"/>
              <a:buNone/>
            </a:pPr>
            <a:r>
              <a:rPr lang="en" sz="3500" b="1" dirty="0">
                <a:solidFill>
                  <a:srgbClr val="C00000"/>
                </a:solidFill>
                <a:latin typeface="Calibri"/>
                <a:ea typeface="Calibri"/>
                <a:cs typeface="Calibri"/>
                <a:sym typeface="Calibri"/>
              </a:rPr>
              <a:t>Requirement:  labor market demand!</a:t>
            </a:r>
          </a:p>
        </p:txBody>
      </p:sp>
      <p:sp>
        <p:nvSpPr>
          <p:cNvPr id="8" name="Shape 293"/>
          <p:cNvSpPr txBox="1"/>
          <p:nvPr/>
        </p:nvSpPr>
        <p:spPr>
          <a:xfrm>
            <a:off x="5314603" y="4099214"/>
            <a:ext cx="3539700" cy="17544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800" dirty="0">
                <a:solidFill>
                  <a:schemeClr val="dk1"/>
                </a:solidFill>
                <a:latin typeface="Calibri"/>
                <a:ea typeface="Calibri"/>
                <a:cs typeface="Calibri"/>
                <a:sym typeface="Calibri"/>
              </a:rPr>
              <a:t>Provide career exploration, job readiness, job placement, work-based learning – </a:t>
            </a:r>
            <a:r>
              <a:rPr lang="en" sz="1800" i="1" dirty="0">
                <a:solidFill>
                  <a:schemeClr val="dk1"/>
                </a:solidFill>
                <a:latin typeface="Calibri"/>
                <a:ea typeface="Calibri"/>
                <a:cs typeface="Calibri"/>
                <a:sym typeface="Calibri"/>
              </a:rPr>
              <a:t>leveraging Student Success/Students Equity funds, Local Workforce Investment Board resources, etc.</a:t>
            </a:r>
          </a:p>
        </p:txBody>
      </p:sp>
      <p:cxnSp>
        <p:nvCxnSpPr>
          <p:cNvPr id="9" name="Shape 296"/>
          <p:cNvCxnSpPr/>
          <p:nvPr/>
        </p:nvCxnSpPr>
        <p:spPr>
          <a:xfrm>
            <a:off x="4602480" y="4289608"/>
            <a:ext cx="498900" cy="0"/>
          </a:xfrm>
          <a:prstGeom prst="straightConnector1">
            <a:avLst/>
          </a:prstGeom>
          <a:noFill/>
          <a:ln w="9525" cap="flat" cmpd="sng">
            <a:solidFill>
              <a:srgbClr val="4A7DBA"/>
            </a:solidFill>
            <a:prstDash val="solid"/>
            <a:round/>
            <a:headEnd type="none" w="med" len="med"/>
            <a:tailEnd type="stealth" w="lg" len="lg"/>
          </a:ln>
        </p:spPr>
      </p:cxnSp>
    </p:spTree>
    <p:extLst>
      <p:ext uri="{BB962C8B-B14F-4D97-AF65-F5344CB8AC3E}">
        <p14:creationId xmlns:p14="http://schemas.microsoft.com/office/powerpoint/2010/main" val="286920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&amp; Allocation Process</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7</a:t>
            </a:fld>
            <a:endParaRPr lang="en"/>
          </a:p>
        </p:txBody>
      </p:sp>
      <p:sp>
        <p:nvSpPr>
          <p:cNvPr id="5" name="TextBox 4"/>
          <p:cNvSpPr txBox="1"/>
          <p:nvPr/>
        </p:nvSpPr>
        <p:spPr>
          <a:xfrm>
            <a:off x="647900" y="1258349"/>
            <a:ext cx="7908883" cy="5570756"/>
          </a:xfrm>
          <a:prstGeom prst="rect">
            <a:avLst/>
          </a:prstGeom>
          <a:noFill/>
        </p:spPr>
        <p:txBody>
          <a:bodyPr wrap="square" rtlCol="0">
            <a:spAutoFit/>
          </a:bodyPr>
          <a:lstStyle/>
          <a:p>
            <a:pPr marL="342900" indent="-342900">
              <a:spcAft>
                <a:spcPts val="600"/>
              </a:spcAft>
              <a:buAutoNum type="arabicParenR"/>
            </a:pPr>
            <a:r>
              <a:rPr lang="en" sz="2400" dirty="0" smtClean="0">
                <a:solidFill>
                  <a:srgbClr val="054C77"/>
                </a:solidFill>
              </a:rPr>
              <a:t>Input from CTE Committee investment strategies and categories</a:t>
            </a:r>
          </a:p>
          <a:p>
            <a:pPr marL="342900" indent="-342900">
              <a:spcAft>
                <a:spcPts val="600"/>
              </a:spcAft>
              <a:buAutoNum type="arabicParenR"/>
            </a:pPr>
            <a:r>
              <a:rPr lang="en" sz="2400" dirty="0" smtClean="0">
                <a:solidFill>
                  <a:srgbClr val="054C77"/>
                </a:solidFill>
              </a:rPr>
              <a:t>CTE faculty complete Annual Plan/Program Review</a:t>
            </a:r>
          </a:p>
          <a:p>
            <a:pPr marL="342900" indent="-342900">
              <a:spcAft>
                <a:spcPts val="600"/>
              </a:spcAft>
              <a:buAutoNum type="arabicParenR"/>
            </a:pPr>
            <a:r>
              <a:rPr lang="en" sz="2400" dirty="0" smtClean="0">
                <a:solidFill>
                  <a:srgbClr val="054C77"/>
                </a:solidFill>
              </a:rPr>
              <a:t>CTE faculty complete two-page application for CTE funding (SWP, Perkins, etc.)</a:t>
            </a:r>
          </a:p>
          <a:p>
            <a:pPr marL="342900" indent="-342900">
              <a:spcAft>
                <a:spcPts val="600"/>
              </a:spcAft>
              <a:buAutoNum type="arabicParenR"/>
            </a:pPr>
            <a:r>
              <a:rPr lang="en" sz="2400" dirty="0" smtClean="0">
                <a:solidFill>
                  <a:srgbClr val="054C77"/>
                </a:solidFill>
              </a:rPr>
              <a:t>Collaboration wi</a:t>
            </a:r>
            <a:r>
              <a:rPr lang="en-US" sz="2400" dirty="0" err="1" smtClean="0">
                <a:solidFill>
                  <a:srgbClr val="054C77"/>
                </a:solidFill>
              </a:rPr>
              <a:t>th</a:t>
            </a:r>
            <a:r>
              <a:rPr lang="en" sz="2400" dirty="0" smtClean="0">
                <a:solidFill>
                  <a:srgbClr val="054C77"/>
                </a:solidFill>
              </a:rPr>
              <a:t> marketing, outreach, student services, HSI STEM, integrated plan, etc.</a:t>
            </a:r>
          </a:p>
          <a:p>
            <a:pPr marL="342900" indent="-342900">
              <a:spcAft>
                <a:spcPts val="600"/>
              </a:spcAft>
              <a:buAutoNum type="arabicParenR"/>
            </a:pPr>
            <a:r>
              <a:rPr lang="en" sz="2400" dirty="0" smtClean="0">
                <a:solidFill>
                  <a:srgbClr val="054C77"/>
                </a:solidFill>
              </a:rPr>
              <a:t>Dean of Workforce Development creates a proposal for how to meet program needs by leveraging various funding streams</a:t>
            </a:r>
          </a:p>
          <a:p>
            <a:pPr marL="342900" indent="-342900">
              <a:spcAft>
                <a:spcPts val="600"/>
              </a:spcAft>
              <a:buAutoNum type="arabicParenR"/>
            </a:pPr>
            <a:r>
              <a:rPr lang="en" sz="2400" dirty="0" smtClean="0">
                <a:solidFill>
                  <a:srgbClr val="054C77"/>
                </a:solidFill>
              </a:rPr>
              <a:t>CTE Committee reviews and approves proposal </a:t>
            </a:r>
          </a:p>
          <a:p>
            <a:pPr marL="342900" indent="-342900">
              <a:spcAft>
                <a:spcPts val="600"/>
              </a:spcAft>
              <a:buAutoNum type="arabicParenR"/>
            </a:pPr>
            <a:r>
              <a:rPr lang="en" sz="2400" dirty="0" smtClean="0">
                <a:solidFill>
                  <a:srgbClr val="054C77"/>
                </a:solidFill>
              </a:rPr>
              <a:t>College Council reviews and approves proposal</a:t>
            </a:r>
          </a:p>
          <a:p>
            <a:pPr marL="342900" indent="-342900">
              <a:spcAft>
                <a:spcPts val="600"/>
              </a:spcAft>
              <a:buAutoNum type="arabicParenR"/>
            </a:pPr>
            <a:endParaRPr lang="en" dirty="0" smtClean="0">
              <a:solidFill>
                <a:srgbClr val="C00000"/>
              </a:solidFill>
            </a:endParaRPr>
          </a:p>
          <a:p>
            <a:pPr marL="342900" indent="-342900">
              <a:buAutoNum type="arabicParenR"/>
            </a:pPr>
            <a:endParaRPr lang="en-US" dirty="0"/>
          </a:p>
        </p:txBody>
      </p:sp>
    </p:spTree>
    <p:extLst>
      <p:ext uri="{BB962C8B-B14F-4D97-AF65-F5344CB8AC3E}">
        <p14:creationId xmlns:p14="http://schemas.microsoft.com/office/powerpoint/2010/main" val="382404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8</a:t>
            </a:fld>
            <a:endParaRPr lang="en"/>
          </a:p>
        </p:txBody>
      </p:sp>
      <p:sp>
        <p:nvSpPr>
          <p:cNvPr id="11" name="Title 3"/>
          <p:cNvSpPr txBox="1">
            <a:spLocks/>
          </p:cNvSpPr>
          <p:nvPr/>
        </p:nvSpPr>
        <p:spPr>
          <a:xfrm>
            <a:off x="685800" y="2111123"/>
            <a:ext cx="7772400" cy="154649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55077"/>
              </a:buClr>
              <a:buSzPct val="100000"/>
              <a:buFont typeface="Lato"/>
              <a:buNone/>
              <a:defRPr sz="2800" b="0" i="0" u="none" strike="noStrike" cap="none">
                <a:solidFill>
                  <a:srgbClr val="055077"/>
                </a:solidFill>
                <a:latin typeface="Lato"/>
                <a:ea typeface="Lato"/>
                <a:cs typeface="Lato"/>
                <a:sym typeface="Lato"/>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pPr algn="ctr"/>
            <a:r>
              <a:rPr lang="en-US" sz="4000" b="1" dirty="0" smtClean="0"/>
              <a:t>Round 3</a:t>
            </a:r>
            <a:br>
              <a:rPr lang="en-US" sz="4000" b="1" dirty="0" smtClean="0"/>
            </a:br>
            <a:r>
              <a:rPr lang="en-US" sz="4000" b="1" dirty="0" smtClean="0"/>
              <a:t>Investment Strategy</a:t>
            </a:r>
            <a:endParaRPr lang="en-US" sz="4000" b="1" dirty="0"/>
          </a:p>
        </p:txBody>
      </p:sp>
    </p:spTree>
    <p:extLst>
      <p:ext uri="{BB962C8B-B14F-4D97-AF65-F5344CB8AC3E}">
        <p14:creationId xmlns:p14="http://schemas.microsoft.com/office/powerpoint/2010/main" val="360388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Program-Level Investments</a:t>
            </a:r>
            <a:endParaRPr lang="en-US" dirty="0"/>
          </a:p>
        </p:txBody>
      </p:sp>
      <p:sp>
        <p:nvSpPr>
          <p:cNvPr id="3" name="Slide Number Placeholder 2"/>
          <p:cNvSpPr>
            <a:spLocks noGrp="1"/>
          </p:cNvSpPr>
          <p:nvPr>
            <p:ph type="sldNum" idx="12"/>
          </p:nvPr>
        </p:nvSpPr>
        <p:spPr/>
        <p:txBody>
          <a:bodyPr/>
          <a:lstStyle/>
          <a:p>
            <a:pPr lvl="0" rtl="0">
              <a:spcBef>
                <a:spcPts val="0"/>
              </a:spcBef>
              <a:buNone/>
            </a:pPr>
            <a:fld id="{00000000-1234-1234-1234-123412341234}" type="slidenum">
              <a:rPr lang="en" smtClean="0"/>
              <a:t>9</a:t>
            </a:fld>
            <a:endParaRPr lang="en"/>
          </a:p>
        </p:txBody>
      </p:sp>
      <p:graphicFrame>
        <p:nvGraphicFramePr>
          <p:cNvPr id="4" name="Table 3"/>
          <p:cNvGraphicFramePr>
            <a:graphicFrameLocks noGrp="1"/>
          </p:cNvGraphicFramePr>
          <p:nvPr>
            <p:extLst>
              <p:ext uri="{D42A27DB-BD31-4B8C-83A1-F6EECF244321}">
                <p14:modId xmlns:p14="http://schemas.microsoft.com/office/powerpoint/2010/main" val="3268473756"/>
              </p:ext>
            </p:extLst>
          </p:nvPr>
        </p:nvGraphicFramePr>
        <p:xfrm>
          <a:off x="647900" y="922438"/>
          <a:ext cx="7396221" cy="5008880"/>
        </p:xfrm>
        <a:graphic>
          <a:graphicData uri="http://schemas.openxmlformats.org/drawingml/2006/table">
            <a:tbl>
              <a:tblPr firstRow="1" bandRow="1">
                <a:tableStyleId>{5C22544A-7EE6-4342-B048-85BDC9FD1C3A}</a:tableStyleId>
              </a:tblPr>
              <a:tblGrid>
                <a:gridCol w="1953786">
                  <a:extLst>
                    <a:ext uri="{9D8B030D-6E8A-4147-A177-3AD203B41FA5}">
                      <a16:colId xmlns:a16="http://schemas.microsoft.com/office/drawing/2014/main" val="20000"/>
                    </a:ext>
                  </a:extLst>
                </a:gridCol>
                <a:gridCol w="3752532">
                  <a:extLst>
                    <a:ext uri="{9D8B030D-6E8A-4147-A177-3AD203B41FA5}">
                      <a16:colId xmlns:a16="http://schemas.microsoft.com/office/drawing/2014/main" val="20001"/>
                    </a:ext>
                  </a:extLst>
                </a:gridCol>
                <a:gridCol w="1689903">
                  <a:extLst>
                    <a:ext uri="{9D8B030D-6E8A-4147-A177-3AD203B41FA5}">
                      <a16:colId xmlns:a16="http://schemas.microsoft.com/office/drawing/2014/main" val="20002"/>
                    </a:ext>
                  </a:extLst>
                </a:gridCol>
              </a:tblGrid>
              <a:tr h="370840">
                <a:tc>
                  <a:txBody>
                    <a:bodyPr/>
                    <a:lstStyle/>
                    <a:p>
                      <a:r>
                        <a:rPr lang="en-US" dirty="0" smtClean="0"/>
                        <a:t>Program Area</a:t>
                      </a:r>
                      <a:endParaRPr lang="en-US" dirty="0"/>
                    </a:p>
                  </a:txBody>
                  <a:tcPr/>
                </a:tc>
                <a:tc>
                  <a:txBody>
                    <a:bodyPr/>
                    <a:lstStyle/>
                    <a:p>
                      <a:r>
                        <a:rPr lang="en-US" dirty="0" smtClean="0"/>
                        <a:t>Type of Investment</a:t>
                      </a:r>
                      <a:endParaRPr lang="en-US" dirty="0"/>
                    </a:p>
                  </a:txBody>
                  <a:tcPr/>
                </a:tc>
                <a:tc>
                  <a:txBody>
                    <a:bodyPr/>
                    <a:lstStyle/>
                    <a:p>
                      <a:r>
                        <a:rPr lang="en-US" dirty="0" smtClean="0"/>
                        <a:t>Amount</a:t>
                      </a:r>
                      <a:endParaRPr lang="en-US" dirty="0"/>
                    </a:p>
                  </a:txBody>
                  <a:tcPr/>
                </a:tc>
                <a:extLst>
                  <a:ext uri="{0D108BD9-81ED-4DB2-BD59-A6C34878D82A}">
                    <a16:rowId xmlns:a16="http://schemas.microsoft.com/office/drawing/2014/main" val="10000"/>
                  </a:ext>
                </a:extLst>
              </a:tr>
              <a:tr h="370840">
                <a:tc>
                  <a:txBody>
                    <a:bodyPr/>
                    <a:lstStyle/>
                    <a:p>
                      <a:r>
                        <a:rPr lang="en-US" dirty="0" smtClean="0"/>
                        <a:t>Administration of Justice</a:t>
                      </a:r>
                      <a:endParaRPr lang="en-US" dirty="0"/>
                    </a:p>
                  </a:txBody>
                  <a:tcPr/>
                </a:tc>
                <a:tc>
                  <a:txBody>
                    <a:bodyPr/>
                    <a:lstStyle/>
                    <a:p>
                      <a:r>
                        <a:rPr lang="en-US" dirty="0" smtClean="0"/>
                        <a:t>Laptops and equipment</a:t>
                      </a:r>
                      <a:endParaRPr lang="en-US" baseline="0" dirty="0" smtClean="0"/>
                    </a:p>
                  </a:txBody>
                  <a:tcPr/>
                </a:tc>
                <a:tc>
                  <a:txBody>
                    <a:bodyPr/>
                    <a:lstStyle/>
                    <a:p>
                      <a:r>
                        <a:rPr lang="en-US" dirty="0" smtClean="0"/>
                        <a:t>$15,000</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Automotive</a:t>
                      </a:r>
                      <a:r>
                        <a:rPr lang="en-US" baseline="0" dirty="0" smtClean="0"/>
                        <a:t> Services</a:t>
                      </a:r>
                      <a:endParaRPr lang="en-US" dirty="0" smtClean="0"/>
                    </a:p>
                    <a:p>
                      <a:endParaRPr lang="en-US" b="1" dirty="0"/>
                    </a:p>
                  </a:txBody>
                  <a:tcPr/>
                </a:tc>
                <a:tc>
                  <a:txBody>
                    <a:bodyPr/>
                    <a:lstStyle/>
                    <a:p>
                      <a:r>
                        <a:rPr lang="en-US" dirty="0" smtClean="0"/>
                        <a:t>Release</a:t>
                      </a:r>
                      <a:r>
                        <a:rPr lang="en-US" baseline="0" dirty="0" smtClean="0"/>
                        <a:t> Time for T-Ten Coordinator(s), e</a:t>
                      </a:r>
                      <a:r>
                        <a:rPr lang="en-US" dirty="0" smtClean="0"/>
                        <a:t>vening</a:t>
                      </a:r>
                      <a:r>
                        <a:rPr lang="en-US" baseline="0" dirty="0" smtClean="0"/>
                        <a:t> Instructional Asst., equipment for Toyota T-Ten Program</a:t>
                      </a:r>
                    </a:p>
                  </a:txBody>
                  <a:tcPr/>
                </a:tc>
                <a:tc>
                  <a:txBody>
                    <a:bodyPr/>
                    <a:lstStyle/>
                    <a:p>
                      <a:r>
                        <a:rPr lang="en-US" dirty="0" smtClean="0"/>
                        <a:t>$290,030</a:t>
                      </a:r>
                      <a:endParaRPr lang="en-US" dirty="0"/>
                    </a:p>
                  </a:txBody>
                  <a:tcPr/>
                </a:tc>
                <a:extLst>
                  <a:ext uri="{0D108BD9-81ED-4DB2-BD59-A6C34878D82A}">
                    <a16:rowId xmlns:a16="http://schemas.microsoft.com/office/drawing/2014/main" val="10002"/>
                  </a:ext>
                </a:extLst>
              </a:tr>
              <a:tr h="370840">
                <a:tc>
                  <a:txBody>
                    <a:bodyPr/>
                    <a:lstStyle/>
                    <a:p>
                      <a:r>
                        <a:rPr lang="en-US" dirty="0" smtClean="0"/>
                        <a:t>Business</a:t>
                      </a:r>
                      <a:endParaRPr lang="en-US" dirty="0"/>
                    </a:p>
                  </a:txBody>
                  <a:tcPr/>
                </a:tc>
                <a:tc>
                  <a:txBody>
                    <a:bodyPr/>
                    <a:lstStyle/>
                    <a:p>
                      <a:r>
                        <a:rPr lang="en-US" dirty="0" smtClean="0"/>
                        <a:t>1 FT</a:t>
                      </a:r>
                      <a:r>
                        <a:rPr lang="en-US" baseline="0" dirty="0" smtClean="0"/>
                        <a:t> Faculty – 70% (Round 1 investment)</a:t>
                      </a:r>
                      <a:endParaRPr lang="en-US" dirty="0"/>
                    </a:p>
                  </a:txBody>
                  <a:tcPr/>
                </a:tc>
                <a:tc>
                  <a:txBody>
                    <a:bodyPr/>
                    <a:lstStyle/>
                    <a:p>
                      <a:r>
                        <a:rPr lang="en-US" dirty="0" smtClean="0"/>
                        <a:t>$64,000</a:t>
                      </a:r>
                      <a:endParaRPr lang="en-US" dirty="0"/>
                    </a:p>
                  </a:txBody>
                  <a:tcPr/>
                </a:tc>
                <a:extLst>
                  <a:ext uri="{0D108BD9-81ED-4DB2-BD59-A6C34878D82A}">
                    <a16:rowId xmlns:a16="http://schemas.microsoft.com/office/drawing/2014/main" val="10003"/>
                  </a:ext>
                </a:extLst>
              </a:tr>
              <a:tr h="370840">
                <a:tc>
                  <a:txBody>
                    <a:bodyPr/>
                    <a:lstStyle/>
                    <a:p>
                      <a:r>
                        <a:rPr lang="en-US" dirty="0" smtClean="0"/>
                        <a:t>Business Office Tech/</a:t>
                      </a:r>
                    </a:p>
                    <a:p>
                      <a:r>
                        <a:rPr lang="en-US" dirty="0" smtClean="0"/>
                        <a:t>Computer Information</a:t>
                      </a:r>
                      <a:r>
                        <a:rPr lang="en-US" baseline="0" dirty="0" smtClean="0"/>
                        <a:t> Systems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FT</a:t>
                      </a:r>
                      <a:r>
                        <a:rPr lang="en-US" baseline="0" dirty="0" smtClean="0"/>
                        <a:t> Faculty – 70% (Round 1 investment)</a:t>
                      </a:r>
                    </a:p>
                  </a:txBody>
                  <a:tcPr/>
                </a:tc>
                <a:tc>
                  <a:txBody>
                    <a:bodyPr/>
                    <a:lstStyle/>
                    <a:p>
                      <a:r>
                        <a:rPr lang="en-US" dirty="0" smtClean="0"/>
                        <a:t>$93,000</a:t>
                      </a:r>
                      <a:endParaRPr lang="en-US" dirty="0"/>
                    </a:p>
                  </a:txBody>
                  <a:tcPr/>
                </a:tc>
                <a:extLst>
                  <a:ext uri="{0D108BD9-81ED-4DB2-BD59-A6C34878D82A}">
                    <a16:rowId xmlns:a16="http://schemas.microsoft.com/office/drawing/2014/main" val="10004"/>
                  </a:ext>
                </a:extLst>
              </a:tr>
              <a:tr h="370840">
                <a:tc>
                  <a:txBody>
                    <a:bodyPr/>
                    <a:lstStyle/>
                    <a:p>
                      <a:r>
                        <a:rPr lang="en-US" dirty="0" smtClean="0"/>
                        <a:t>Forklift</a:t>
                      </a:r>
                      <a:r>
                        <a:rPr lang="en-US" baseline="0" dirty="0" smtClean="0"/>
                        <a:t> &amp; Logistics (FLOW)</a:t>
                      </a:r>
                      <a:endParaRPr lang="en-US" dirty="0"/>
                    </a:p>
                  </a:txBody>
                  <a:tcPr/>
                </a:tc>
                <a:tc>
                  <a:txBody>
                    <a:bodyPr/>
                    <a:lstStyle/>
                    <a:p>
                      <a:r>
                        <a:rPr lang="en-US" dirty="0" smtClean="0"/>
                        <a:t>PT</a:t>
                      </a:r>
                      <a:r>
                        <a:rPr lang="en-US" baseline="0" dirty="0" smtClean="0"/>
                        <a:t> Faculty, Instructional Assistant, </a:t>
                      </a:r>
                    </a:p>
                    <a:p>
                      <a:r>
                        <a:rPr lang="en-US" baseline="0" dirty="0" smtClean="0"/>
                        <a:t>Equipment </a:t>
                      </a:r>
                      <a:endParaRPr lang="en-US" dirty="0"/>
                    </a:p>
                  </a:txBody>
                  <a:tcPr/>
                </a:tc>
                <a:tc>
                  <a:txBody>
                    <a:bodyPr/>
                    <a:lstStyle/>
                    <a:p>
                      <a:r>
                        <a:rPr lang="en-US" dirty="0" smtClean="0"/>
                        <a:t>$45,000</a:t>
                      </a:r>
                      <a:endParaRPr lang="en-US" dirty="0"/>
                    </a:p>
                  </a:txBody>
                  <a:tcPr/>
                </a:tc>
                <a:extLst>
                  <a:ext uri="{0D108BD9-81ED-4DB2-BD59-A6C34878D82A}">
                    <a16:rowId xmlns:a16="http://schemas.microsoft.com/office/drawing/2014/main" val="10005"/>
                  </a:ext>
                </a:extLst>
              </a:tr>
              <a:tr h="370840">
                <a:tc>
                  <a:txBody>
                    <a:bodyPr/>
                    <a:lstStyle/>
                    <a:p>
                      <a:r>
                        <a:rPr lang="en-US" dirty="0" smtClean="0"/>
                        <a:t>Medical Assisting</a:t>
                      </a:r>
                      <a:endParaRPr lang="en-US" dirty="0"/>
                    </a:p>
                  </a:txBody>
                  <a:tcPr/>
                </a:tc>
                <a:tc>
                  <a:txBody>
                    <a:bodyPr/>
                    <a:lstStyle/>
                    <a:p>
                      <a:r>
                        <a:rPr lang="en-US" dirty="0" smtClean="0"/>
                        <a:t>Release Time for Accreditation prep</a:t>
                      </a:r>
                    </a:p>
                    <a:p>
                      <a:r>
                        <a:rPr lang="en-US" dirty="0" smtClean="0"/>
                        <a:t>EHR licensing &amp; equipment/supplies</a:t>
                      </a:r>
                      <a:endParaRPr lang="en-US" dirty="0"/>
                    </a:p>
                  </a:txBody>
                  <a:tcPr/>
                </a:tc>
                <a:tc>
                  <a:txBody>
                    <a:bodyPr/>
                    <a:lstStyle/>
                    <a:p>
                      <a:r>
                        <a:rPr lang="en-US" dirty="0" smtClean="0"/>
                        <a:t>$30,000</a:t>
                      </a:r>
                      <a:endParaRPr lang="en-US" dirty="0"/>
                    </a:p>
                  </a:txBody>
                  <a:tcPr/>
                </a:tc>
                <a:extLst>
                  <a:ext uri="{0D108BD9-81ED-4DB2-BD59-A6C34878D82A}">
                    <a16:rowId xmlns:a16="http://schemas.microsoft.com/office/drawing/2014/main" val="10006"/>
                  </a:ext>
                </a:extLst>
              </a:tr>
              <a:tr h="370840">
                <a:tc>
                  <a:txBody>
                    <a:bodyPr/>
                    <a:lstStyle/>
                    <a:p>
                      <a:r>
                        <a:rPr lang="en-US" dirty="0" smtClean="0"/>
                        <a:t>Nursing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FT</a:t>
                      </a:r>
                      <a:r>
                        <a:rPr lang="en-US" baseline="0" dirty="0" smtClean="0"/>
                        <a:t> Faculty – 70% (Round 1 investment)</a:t>
                      </a:r>
                      <a:endParaRPr lang="en-US" dirty="0" smtClean="0"/>
                    </a:p>
                    <a:p>
                      <a:r>
                        <a:rPr lang="en-US" dirty="0" smtClean="0"/>
                        <a:t>PT Faculty for additional cohort</a:t>
                      </a:r>
                    </a:p>
                    <a:p>
                      <a:r>
                        <a:rPr lang="en-US" dirty="0" smtClean="0"/>
                        <a:t>Instructional Equipment</a:t>
                      </a:r>
                      <a:endParaRPr lang="en-US" dirty="0"/>
                    </a:p>
                  </a:txBody>
                  <a:tcPr/>
                </a:tc>
                <a:tc>
                  <a:txBody>
                    <a:bodyPr/>
                    <a:lstStyle/>
                    <a:p>
                      <a:r>
                        <a:rPr lang="en-US" dirty="0" smtClean="0"/>
                        <a:t>$116,000</a:t>
                      </a:r>
                      <a:endParaRPr lang="en-US" dirty="0"/>
                    </a:p>
                  </a:txBody>
                  <a:tcPr/>
                </a:tc>
                <a:extLst>
                  <a:ext uri="{0D108BD9-81ED-4DB2-BD59-A6C34878D82A}">
                    <a16:rowId xmlns:a16="http://schemas.microsoft.com/office/drawing/2014/main" val="10007"/>
                  </a:ext>
                </a:extLst>
              </a:tr>
              <a:tr h="370840">
                <a:tc>
                  <a:txBody>
                    <a:bodyPr/>
                    <a:lstStyle/>
                    <a:p>
                      <a:r>
                        <a:rPr lang="en-US" dirty="0" smtClean="0"/>
                        <a:t>Paramedic</a:t>
                      </a:r>
                      <a:endParaRPr lang="en-US" dirty="0"/>
                    </a:p>
                  </a:txBody>
                  <a:tcPr/>
                </a:tc>
                <a:tc>
                  <a:txBody>
                    <a:bodyPr/>
                    <a:lstStyle/>
                    <a:p>
                      <a:r>
                        <a:rPr lang="en-US" dirty="0" smtClean="0"/>
                        <a:t>Release</a:t>
                      </a:r>
                      <a:r>
                        <a:rPr lang="en-US" baseline="0" dirty="0" smtClean="0"/>
                        <a:t> time for Program Director</a:t>
                      </a:r>
                    </a:p>
                    <a:p>
                      <a:r>
                        <a:rPr lang="en-US" baseline="0" dirty="0" smtClean="0"/>
                        <a:t>Medical Director &amp; Consultant</a:t>
                      </a:r>
                      <a:endParaRPr lang="en-US" dirty="0"/>
                    </a:p>
                  </a:txBody>
                  <a:tcPr/>
                </a:tc>
                <a:tc>
                  <a:txBody>
                    <a:bodyPr/>
                    <a:lstStyle/>
                    <a:p>
                      <a:r>
                        <a:rPr lang="en-US" dirty="0" smtClean="0"/>
                        <a:t>$106,000</a:t>
                      </a:r>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47714"/>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1374</Words>
  <Application>Microsoft Office PowerPoint</Application>
  <PresentationFormat>On-screen Show (4:3)</PresentationFormat>
  <Paragraphs>166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Lato</vt:lpstr>
      <vt:lpstr>Raleway</vt:lpstr>
      <vt:lpstr>simple-light-2</vt:lpstr>
      <vt:lpstr>Strong Workforce</vt:lpstr>
      <vt:lpstr>Strong Workforce Program Goals</vt:lpstr>
      <vt:lpstr>Strong Workforce Program Metrics</vt:lpstr>
      <vt:lpstr>SWP Funding</vt:lpstr>
      <vt:lpstr>Round 3 Allocation</vt:lpstr>
      <vt:lpstr>Allowable Uses of Funds</vt:lpstr>
      <vt:lpstr>Application &amp; Allocation Process</vt:lpstr>
      <vt:lpstr>PowerPoint Presentation</vt:lpstr>
      <vt:lpstr>Program-Level Investments</vt:lpstr>
      <vt:lpstr>Across Program Investments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 Workforce Program</dc:title>
  <dc:creator>Kelly Schelin</dc:creator>
  <cp:lastModifiedBy>Brucelas, Jocelyn</cp:lastModifiedBy>
  <cp:revision>41</cp:revision>
  <cp:lastPrinted>2019-04-11T18:08:31Z</cp:lastPrinted>
  <dcterms:modified xsi:type="dcterms:W3CDTF">2019-10-07T18:06:07Z</dcterms:modified>
</cp:coreProperties>
</file>